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1" r:id="rId4"/>
    <p:sldId id="306" r:id="rId5"/>
    <p:sldId id="273" r:id="rId6"/>
    <p:sldId id="274" r:id="rId7"/>
    <p:sldId id="276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9" r:id="rId21"/>
    <p:sldId id="288" r:id="rId22"/>
    <p:sldId id="290" r:id="rId23"/>
    <p:sldId id="257" r:id="rId24"/>
    <p:sldId id="291" r:id="rId25"/>
    <p:sldId id="292" r:id="rId26"/>
    <p:sldId id="293" r:id="rId27"/>
    <p:sldId id="294" r:id="rId28"/>
    <p:sldId id="296" r:id="rId29"/>
    <p:sldId id="295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63" r:id="rId39"/>
    <p:sldId id="260" r:id="rId40"/>
    <p:sldId id="261" r:id="rId41"/>
    <p:sldId id="258" r:id="rId42"/>
    <p:sldId id="259" r:id="rId43"/>
    <p:sldId id="305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5" r:id="rId60"/>
    <p:sldId id="326" r:id="rId61"/>
    <p:sldId id="327" r:id="rId62"/>
    <p:sldId id="322" r:id="rId63"/>
    <p:sldId id="323" r:id="rId64"/>
    <p:sldId id="328" r:id="rId65"/>
    <p:sldId id="329" r:id="rId66"/>
    <p:sldId id="330" r:id="rId67"/>
    <p:sldId id="268" r:id="rId68"/>
    <p:sldId id="331" r:id="rId69"/>
    <p:sldId id="332" r:id="rId70"/>
    <p:sldId id="333" r:id="rId71"/>
    <p:sldId id="334" r:id="rId72"/>
    <p:sldId id="335" r:id="rId73"/>
    <p:sldId id="337" r:id="rId74"/>
    <p:sldId id="338" r:id="rId75"/>
    <p:sldId id="339" r:id="rId76"/>
    <p:sldId id="336" r:id="rId77"/>
    <p:sldId id="340" r:id="rId78"/>
    <p:sldId id="341" r:id="rId79"/>
    <p:sldId id="342" r:id="rId80"/>
    <p:sldId id="343" r:id="rId81"/>
    <p:sldId id="345" r:id="rId82"/>
    <p:sldId id="346" r:id="rId83"/>
    <p:sldId id="344" r:id="rId84"/>
    <p:sldId id="269" r:id="rId85"/>
    <p:sldId id="347" r:id="rId86"/>
    <p:sldId id="348" r:id="rId87"/>
    <p:sldId id="34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3"/>
    <p:restoredTop sz="94340"/>
  </p:normalViewPr>
  <p:slideViewPr>
    <p:cSldViewPr snapToGrid="0" snapToObjects="1">
      <p:cViewPr varScale="1">
        <p:scale>
          <a:sx n="70" d="100"/>
          <a:sy n="70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4FCC-37CF-5041-A0E3-BD99B3B2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3D375-FB8A-614B-AA8B-C0EFAD6C5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9AA93-A7EC-A647-9015-7AD664D60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9CB14-06BC-3D49-9F55-3086FD29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CAEB9-BDB9-FD49-9862-D0F562C6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0F75-924D-F44F-88FA-1DCCAA9B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2DD4D-0509-2C4A-928C-91CCF56BF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3B69F-7C26-354F-BB29-6C3EC22A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25C42-EB4F-754F-88AF-C17904C7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1439C-6903-644F-97FD-EDFB8A93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0AD60-B7A0-844F-A838-A11270B77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F740E-A60A-7545-A707-3CFAF91A7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D4DC9-A518-D94D-BB29-F6179E31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FA94-CAFA-D54B-8FD6-19FBFA6B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7D7DF-EE3B-8047-9203-C17357C2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F11F-0941-0C49-9911-810BF67F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ACDC-1AAF-E44D-904A-72A1B23A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A2CC1-E9E7-184D-8161-22126654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BC7A-3B2D-C74B-9958-13743600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368E5-2F3B-F240-9689-D8832B2A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6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C1B0-A47C-0A48-ADBA-4455D742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F1CFA-638A-BB4D-9362-33A078A8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2C22A-96F0-9F48-A38D-3E1638F8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8A57D-F4CE-3D4E-8B7D-C392873B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29FC3-1A14-D549-BABE-C4DE3103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1A4B-7A31-C64D-9F9B-9D496F50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194C-3A40-2344-AF79-ED5D714D1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D681A-8460-5041-897B-2D9C0C124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8ACF3-CBF2-E74B-AC09-A40205E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56A9D-AB2A-5546-8E5C-CFED21006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A66A5-FC72-0B4C-8A6B-7FDBD055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4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C65C-2F02-9C4E-A018-63DCC490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7CEB7-B737-EF41-86AD-81EDE6AE9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24ABD-2453-2C44-9F9C-B257B6966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B6951-B2AF-2942-B1B8-257B4B43D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B9E05-2562-B740-986C-03ECC43C1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C4065-9C91-3A4B-BBFD-4A0B9719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7455D-96C4-064D-B929-38205257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FD77-F48A-D146-B86D-84F48D20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BE07-908E-DF45-80BA-D0C283D2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05A49-2050-F64D-9EEA-C0ACE90B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419C-8801-CF41-B058-D622CF27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A298A-AE34-E647-AA84-9D40303F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A6864B-A848-0C4C-A340-DB2FB140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A2FCC-6DF5-F145-AED8-8EF86C1C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3AC18-7E2E-774D-8EC4-5896730F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7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84DB-7B73-794E-AA7A-D66A2A1A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3FCE-8A2E-4940-8A01-12685633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8705F-A585-E84F-B3AA-7B6436110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B53E0-AE88-F245-A3EB-C80928F8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96AB-03C8-D54C-BE59-CF95E4D8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091B3-1882-DB40-BACC-5F9E6C4D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2B77-B163-A34A-A627-484FAE4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96D00-8509-9546-95C4-4EA31582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603C2-0566-214F-ABEB-278E8011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13D17-7372-6147-9EA3-6EC7E139F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32F31-1C8F-7944-94FB-F35A1C93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A7F97-7404-8D42-B0F8-AFF72A4E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7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A604E-6C4F-BB4F-B4BC-57D47114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C86FD-80BD-174A-B112-D73C6303B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964FA-B009-8747-B00E-D5000051E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1E0E6-1C46-A843-B367-2335BCF772B7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2A586-05F1-3245-BA74-A26B88586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7D3F8-34CB-E747-B8F3-43675F16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62BA7-069B-6947-8701-C0E3E42BC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3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vue-week-2-examp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E5F8-AF5B-DA41-979B-30E5FFB8B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CD5EA-EA9A-4F49-B908-AF93D504B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3 &amp; 4</a:t>
            </a:r>
          </a:p>
          <a:p>
            <a:r>
              <a:rPr lang="en-US" dirty="0"/>
              <a:t>Adding interactivity</a:t>
            </a:r>
          </a:p>
          <a:p>
            <a:r>
              <a:rPr lang="en-US" dirty="0"/>
              <a:t>Forms, two-way data binding</a:t>
            </a:r>
          </a:p>
        </p:txBody>
      </p:sp>
    </p:spTree>
    <p:extLst>
      <p:ext uri="{BB962C8B-B14F-4D97-AF65-F5344CB8AC3E}">
        <p14:creationId xmlns:p14="http://schemas.microsoft.com/office/powerpoint/2010/main" val="267039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159A-058B-FA4F-A41C-3A242FAE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Check in the </a:t>
            </a:r>
            <a:r>
              <a:rPr lang="en-US" dirty="0" err="1"/>
              <a:t>Vue</a:t>
            </a:r>
            <a:r>
              <a:rPr lang="en-US" dirty="0"/>
              <a:t>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2ADE-BCE5-274F-B283-2BAA96FB5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4571" cy="4351338"/>
          </a:xfrm>
        </p:spPr>
        <p:txBody>
          <a:bodyPr/>
          <a:lstStyle/>
          <a:p>
            <a:r>
              <a:rPr lang="en-US" dirty="0"/>
              <a:t>Type some text in the Name and Star ID inputs </a:t>
            </a:r>
          </a:p>
          <a:p>
            <a:r>
              <a:rPr lang="en-US" dirty="0"/>
              <a:t>Look for the text in the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4BB1A-EC34-334C-8859-426E7821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57" y="1422400"/>
            <a:ext cx="6489700" cy="54356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8B357E-0535-0245-AAAB-F7E3BBE538CB}"/>
              </a:ext>
            </a:extLst>
          </p:cNvPr>
          <p:cNvCxnSpPr>
            <a:cxnSpLocks/>
          </p:cNvCxnSpPr>
          <p:nvPr/>
        </p:nvCxnSpPr>
        <p:spPr>
          <a:xfrm flipH="1">
            <a:off x="10254342" y="4595406"/>
            <a:ext cx="849086" cy="6357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97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AC4F-B1ED-1343-8025-64F7ADE5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add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2AB2E-64C6-4A47-90BA-2194C5BCB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the </a:t>
            </a:r>
            <a:r>
              <a:rPr lang="en-US" dirty="0" err="1"/>
              <a:t>Vue</a:t>
            </a:r>
            <a:r>
              <a:rPr lang="en-US" dirty="0"/>
              <a:t> app to respond to the button click event</a:t>
            </a:r>
          </a:p>
          <a:p>
            <a:r>
              <a:rPr lang="en-US" dirty="0"/>
              <a:t>Find the button, and add </a:t>
            </a:r>
            <a:r>
              <a:rPr lang="en-US" dirty="0" err="1"/>
              <a:t>v-on:click</a:t>
            </a:r>
            <a:r>
              <a:rPr lang="en-US" dirty="0"/>
              <a:t> attribute to call </a:t>
            </a:r>
            <a:r>
              <a:rPr lang="en-US" dirty="0" err="1"/>
              <a:t>addStudent</a:t>
            </a:r>
            <a:r>
              <a:rPr lang="en-US" dirty="0"/>
              <a:t>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FB066-49E2-3A4A-9140-E60B371F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43" y="4010525"/>
            <a:ext cx="11669780" cy="10427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C26BED5-2BA1-9C46-95B8-19575CE1F894}"/>
              </a:ext>
            </a:extLst>
          </p:cNvPr>
          <p:cNvCxnSpPr>
            <a:cxnSpLocks/>
          </p:cNvCxnSpPr>
          <p:nvPr/>
        </p:nvCxnSpPr>
        <p:spPr>
          <a:xfrm flipH="1">
            <a:off x="8139792" y="4152900"/>
            <a:ext cx="928008" cy="35845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3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3D0A-79C4-084E-90CF-AA8F96B4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</a:t>
            </a:r>
            <a:r>
              <a:rPr lang="en-US" dirty="0" err="1"/>
              <a:t>addStudent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E75B6-BFF4-834F-9F64-5B62DE08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58" y="1540376"/>
            <a:ext cx="9804400" cy="51204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CEAA8-6A1B-7B44-B16C-AB6D3039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705" y="834189"/>
            <a:ext cx="5791200" cy="2031750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Create methods property</a:t>
            </a:r>
          </a:p>
          <a:p>
            <a:r>
              <a:rPr lang="en-US" dirty="0"/>
              <a:t>Define </a:t>
            </a:r>
            <a:r>
              <a:rPr lang="en-US" dirty="0" err="1"/>
              <a:t>addStudent</a:t>
            </a:r>
            <a:r>
              <a:rPr lang="en-US" dirty="0"/>
              <a:t> function</a:t>
            </a:r>
          </a:p>
          <a:p>
            <a:r>
              <a:rPr lang="en-US" dirty="0"/>
              <a:t>Create new student object, and push onto the end of the students array</a:t>
            </a:r>
          </a:p>
        </p:txBody>
      </p:sp>
    </p:spTree>
    <p:extLst>
      <p:ext uri="{BB962C8B-B14F-4D97-AF65-F5344CB8AC3E}">
        <p14:creationId xmlns:p14="http://schemas.microsoft.com/office/powerpoint/2010/main" val="289878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E08D-0159-0A4D-80C7-6F56C2ED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test… not working?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6E912-B3D9-344D-8E17-F24E2FF3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55975"/>
          </a:xfrm>
        </p:spPr>
        <p:txBody>
          <a:bodyPr>
            <a:normAutofit fontScale="92500"/>
          </a:bodyPr>
          <a:lstStyle/>
          <a:p>
            <a:r>
              <a:rPr lang="en-US" dirty="0"/>
              <a:t>Browser default behavior for a button in a form is to attempt to submit the form to a server, and reload the page</a:t>
            </a:r>
          </a:p>
          <a:p>
            <a:r>
              <a:rPr lang="en-US" dirty="0"/>
              <a:t>This isn't the desired behavior here – our page will rarely, if ever reload</a:t>
            </a:r>
          </a:p>
          <a:p>
            <a:r>
              <a:rPr lang="en-US" dirty="0"/>
              <a:t>The </a:t>
            </a:r>
            <a:r>
              <a:rPr lang="en-US" dirty="0" err="1"/>
              <a:t>Vue</a:t>
            </a:r>
            <a:r>
              <a:rPr lang="en-US" dirty="0"/>
              <a:t> app will manage refreshing/updating data as needed</a:t>
            </a:r>
          </a:p>
          <a:p>
            <a:endParaRPr lang="en-US" dirty="0"/>
          </a:p>
          <a:p>
            <a:r>
              <a:rPr lang="en-US" dirty="0"/>
              <a:t>Modify the button </a:t>
            </a:r>
            <a:r>
              <a:rPr lang="en-US" dirty="0" err="1"/>
              <a:t>v-on:click</a:t>
            </a:r>
            <a:r>
              <a:rPr lang="en-US" dirty="0"/>
              <a:t>="</a:t>
            </a:r>
            <a:r>
              <a:rPr lang="en-US" dirty="0" err="1"/>
              <a:t>addStudent</a:t>
            </a:r>
            <a:r>
              <a:rPr lang="en-US" dirty="0"/>
              <a:t>" to </a:t>
            </a:r>
          </a:p>
          <a:p>
            <a:r>
              <a:rPr lang="en-US" dirty="0" err="1"/>
              <a:t>v-on:click.prevent</a:t>
            </a:r>
            <a:r>
              <a:rPr lang="en-US" dirty="0"/>
              <a:t>="</a:t>
            </a:r>
            <a:r>
              <a:rPr lang="en-US" dirty="0" err="1"/>
              <a:t>addStudent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A9E89-F95A-4344-83B6-D3C37826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3" y="5316537"/>
            <a:ext cx="11226920" cy="11838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58556E-EE47-4041-9B85-1BB5F0C88015}"/>
              </a:ext>
            </a:extLst>
          </p:cNvPr>
          <p:cNvCxnSpPr>
            <a:cxnSpLocks/>
          </p:cNvCxnSpPr>
          <p:nvPr/>
        </p:nvCxnSpPr>
        <p:spPr>
          <a:xfrm flipH="1">
            <a:off x="7404578" y="5316537"/>
            <a:ext cx="849086" cy="75929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0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FD6B-6398-9F46-9FC2-C0ACC3EB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EE460-F788-5045-B6A8-9D49D05E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2768" cy="4351338"/>
          </a:xfrm>
        </p:spPr>
        <p:txBody>
          <a:bodyPr/>
          <a:lstStyle/>
          <a:p>
            <a:r>
              <a:rPr lang="en-US" dirty="0"/>
              <a:t>Can add new students</a:t>
            </a:r>
          </a:p>
          <a:p>
            <a:endParaRPr lang="en-US" dirty="0"/>
          </a:p>
          <a:p>
            <a:r>
              <a:rPr lang="en-US" dirty="0"/>
              <a:t>No validation</a:t>
            </a:r>
          </a:p>
          <a:p>
            <a:r>
              <a:rPr lang="en-US" dirty="0"/>
              <a:t>Added student's info stays in the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65D74-F280-6A40-A7A5-9292732D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94" y="677863"/>
            <a:ext cx="6527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7608-552F-1149-87ED-E065542A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info from form after adding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8B03-B052-A644-A33D-5D03DCF03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</a:t>
            </a:r>
            <a:r>
              <a:rPr lang="en-US" dirty="0" err="1"/>
              <a:t>newStudentName</a:t>
            </a:r>
            <a:r>
              <a:rPr lang="en-US" dirty="0"/>
              <a:t> and </a:t>
            </a:r>
            <a:r>
              <a:rPr lang="en-US" dirty="0" err="1"/>
              <a:t>newStarID</a:t>
            </a:r>
            <a:r>
              <a:rPr lang="en-US" dirty="0"/>
              <a:t> to empty strings</a:t>
            </a:r>
          </a:p>
          <a:p>
            <a:r>
              <a:rPr lang="en-US" dirty="0"/>
              <a:t>v-model means that if the form changes, the data in the app updates</a:t>
            </a:r>
          </a:p>
          <a:p>
            <a:r>
              <a:rPr lang="en-US" dirty="0"/>
              <a:t>If the data in the app changes, the form updates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1D6EE-AB89-2A4B-B061-A2CE5AA3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56" y="3774906"/>
            <a:ext cx="10329444" cy="270844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E76F28-8D25-FF41-8E7C-6F423D2C9778}"/>
              </a:ext>
            </a:extLst>
          </p:cNvPr>
          <p:cNvCxnSpPr>
            <a:cxnSpLocks/>
          </p:cNvCxnSpPr>
          <p:nvPr/>
        </p:nvCxnSpPr>
        <p:spPr>
          <a:xfrm flipH="1" flipV="1">
            <a:off x="5578928" y="5348352"/>
            <a:ext cx="1034143" cy="13804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995E7C-876E-4840-A243-8FA04F515059}"/>
              </a:ext>
            </a:extLst>
          </p:cNvPr>
          <p:cNvCxnSpPr>
            <a:cxnSpLocks/>
          </p:cNvCxnSpPr>
          <p:nvPr/>
        </p:nvCxnSpPr>
        <p:spPr>
          <a:xfrm flipH="1" flipV="1">
            <a:off x="5026597" y="5624609"/>
            <a:ext cx="1034143" cy="13804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3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A620-32F2-4B4D-92B5-E9F319C8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0BDB-A18B-164C-B49C-62353780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that the name and the </a:t>
            </a:r>
            <a:r>
              <a:rPr lang="en-US" dirty="0" err="1"/>
              <a:t>starID</a:t>
            </a:r>
            <a:r>
              <a:rPr lang="en-US" dirty="0"/>
              <a:t> are both entered</a:t>
            </a:r>
          </a:p>
          <a:p>
            <a:r>
              <a:rPr lang="en-US" dirty="0"/>
              <a:t>Empty strings are false in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422B8-A0A8-D84E-82DF-ADC3F695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0" y="3188827"/>
            <a:ext cx="10838460" cy="33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9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12B9-37ED-834C-81E8-FC9D7A5B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trimming 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5F68-59FF-D445-9907-F99242CAF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/>
              <a:t>Try entering spaces for a name and </a:t>
            </a:r>
            <a:r>
              <a:rPr lang="en-US" dirty="0" err="1"/>
              <a:t>starID</a:t>
            </a:r>
            <a:r>
              <a:rPr lang="en-US" dirty="0"/>
              <a:t> </a:t>
            </a:r>
          </a:p>
          <a:p>
            <a:r>
              <a:rPr lang="en-US" dirty="0"/>
              <a:t>A new student is added </a:t>
            </a:r>
          </a:p>
          <a:p>
            <a:r>
              <a:rPr lang="en-US" dirty="0"/>
              <a:t>Fix: use the .trim modifier </a:t>
            </a:r>
          </a:p>
          <a:p>
            <a:r>
              <a:rPr lang="en-US" dirty="0"/>
              <a:t>Type spaces into the inputs watch the value in </a:t>
            </a:r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devtools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0DA79-A699-C94A-8AD7-F66BD7AC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05840"/>
            <a:ext cx="10515600" cy="30694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B49534-7F31-FB43-ABDE-24D8162CDDC2}"/>
              </a:ext>
            </a:extLst>
          </p:cNvPr>
          <p:cNvCxnSpPr>
            <a:cxnSpLocks/>
          </p:cNvCxnSpPr>
          <p:nvPr/>
        </p:nvCxnSpPr>
        <p:spPr>
          <a:xfrm flipH="1">
            <a:off x="8514634" y="5040549"/>
            <a:ext cx="709577" cy="5965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244E50-6F87-FA45-9876-64CB6D05B1ED}"/>
              </a:ext>
            </a:extLst>
          </p:cNvPr>
          <p:cNvCxnSpPr>
            <a:cxnSpLocks/>
          </p:cNvCxnSpPr>
          <p:nvPr/>
        </p:nvCxnSpPr>
        <p:spPr>
          <a:xfrm flipH="1">
            <a:off x="8390021" y="3769895"/>
            <a:ext cx="641684" cy="5293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12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9229-AF18-CF4C-85E4-356E959B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0EB07-3FA1-8C4F-BBD0-8FB4ECDD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for the user if there is an error in the form</a:t>
            </a:r>
          </a:p>
          <a:p>
            <a:r>
              <a:rPr lang="en-US" dirty="0"/>
              <a:t>Add errors property</a:t>
            </a:r>
          </a:p>
          <a:p>
            <a:pPr lvl="1"/>
            <a:r>
              <a:rPr lang="en-US" dirty="0"/>
              <a:t>Watch the comma after the end of the students list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13E71-0837-ED4B-9BD6-B8D14049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8335"/>
            <a:ext cx="9845842" cy="32361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F56E4A-9C9A-6341-BA93-5CAC8FCB486D}"/>
              </a:ext>
            </a:extLst>
          </p:cNvPr>
          <p:cNvCxnSpPr>
            <a:cxnSpLocks/>
          </p:cNvCxnSpPr>
          <p:nvPr/>
        </p:nvCxnSpPr>
        <p:spPr>
          <a:xfrm flipH="1" flipV="1">
            <a:off x="3272589" y="6129589"/>
            <a:ext cx="834190" cy="15085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9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ADDE-6884-DF4D-89CD-5EFEED89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4"/>
            <a:ext cx="10515600" cy="1325563"/>
          </a:xfrm>
        </p:spPr>
        <p:txBody>
          <a:bodyPr/>
          <a:lstStyle/>
          <a:p>
            <a:r>
              <a:rPr lang="en-US" dirty="0"/>
              <a:t>Clear and set error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9AE2-3325-AD47-8158-E4AE3AED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814"/>
            <a:ext cx="10515600" cy="4351338"/>
          </a:xfrm>
        </p:spPr>
        <p:txBody>
          <a:bodyPr/>
          <a:lstStyle/>
          <a:p>
            <a:r>
              <a:rPr lang="en-US" dirty="0"/>
              <a:t>Try clicking Add with no name or </a:t>
            </a:r>
            <a:r>
              <a:rPr lang="en-US" dirty="0" err="1"/>
              <a:t>starID</a:t>
            </a:r>
            <a:endParaRPr lang="en-US" dirty="0"/>
          </a:p>
          <a:p>
            <a:r>
              <a:rPr lang="en-US" dirty="0"/>
              <a:t>Watch </a:t>
            </a:r>
            <a:r>
              <a:rPr lang="en-US" dirty="0" err="1"/>
              <a:t>Vue</a:t>
            </a:r>
            <a:r>
              <a:rPr lang="en-US" dirty="0"/>
              <a:t> dev tools </a:t>
            </a:r>
          </a:p>
          <a:p>
            <a:r>
              <a:rPr lang="en-US" dirty="0"/>
              <a:t>Error should clear if name and </a:t>
            </a:r>
            <a:r>
              <a:rPr lang="en-US" dirty="0" err="1"/>
              <a:t>starid</a:t>
            </a:r>
            <a:r>
              <a:rPr lang="en-US" dirty="0"/>
              <a:t> are 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5A82-7709-F645-A306-87031A78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38270"/>
            <a:ext cx="10522619" cy="421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CA142-E10E-004B-8A90-6ACB3626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303" y="526943"/>
            <a:ext cx="3314700" cy="2400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910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302F-0598-764A-9718-12A78648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0D00-AD17-DE4D-9E02-022B579C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clone this repository</a:t>
            </a:r>
          </a:p>
          <a:p>
            <a:r>
              <a:rPr lang="en-US" dirty="0">
                <a:hlinkClick r:id="rId2"/>
              </a:rPr>
              <a:t>https://github.com/claraj/vue-week-2-examples</a:t>
            </a:r>
            <a:endParaRPr lang="en-US" dirty="0"/>
          </a:p>
          <a:p>
            <a:r>
              <a:rPr lang="en-US" dirty="0"/>
              <a:t>Working version in the master branch, for reference</a:t>
            </a:r>
          </a:p>
          <a:p>
            <a:endParaRPr lang="en-US" dirty="0"/>
          </a:p>
          <a:p>
            <a:r>
              <a:rPr lang="en-US" b="1" dirty="0"/>
              <a:t>You need to check out the base branch </a:t>
            </a:r>
          </a:p>
          <a:p>
            <a:r>
              <a:rPr lang="en-US" dirty="0"/>
              <a:t>Command line or </a:t>
            </a:r>
            <a:r>
              <a:rPr lang="en-US" dirty="0" err="1"/>
              <a:t>Webstorm</a:t>
            </a:r>
            <a:r>
              <a:rPr lang="en-US" dirty="0"/>
              <a:t> terminal: </a:t>
            </a:r>
            <a:r>
              <a:rPr lang="en-US" b="1" dirty="0"/>
              <a:t>git checkout base </a:t>
            </a:r>
          </a:p>
          <a:p>
            <a:r>
              <a:rPr lang="en-US" dirty="0" err="1"/>
              <a:t>Webstorm</a:t>
            </a:r>
            <a:r>
              <a:rPr lang="en-US" dirty="0"/>
              <a:t> GUI: VCS menu &gt; Git &gt; Branches…  &gt; base</a:t>
            </a:r>
          </a:p>
        </p:txBody>
      </p:sp>
    </p:spTree>
    <p:extLst>
      <p:ext uri="{BB962C8B-B14F-4D97-AF65-F5344CB8AC3E}">
        <p14:creationId xmlns:p14="http://schemas.microsoft.com/office/powerpoint/2010/main" val="157696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13DA-57A2-4846-B086-5435CD4C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error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C4A-7F65-6247-8174-72892249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to the top of the page, line ~16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CD159-C77E-C54F-B065-B5DCE924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47" y="2313698"/>
            <a:ext cx="10674553" cy="1687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06EEA-2D0D-2145-95DF-928EA931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9" y="4160719"/>
            <a:ext cx="5192164" cy="2591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205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BC39-D39D-A04A-B195-3557C179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list of errors? Why not a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D39D-F99D-624C-A7EC-B1E77404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more complex form, there are more things that could go wrong</a:t>
            </a:r>
          </a:p>
          <a:p>
            <a:r>
              <a:rPr lang="en-US" dirty="0"/>
              <a:t>What if the name isn't entered, and the </a:t>
            </a:r>
            <a:r>
              <a:rPr lang="en-US" dirty="0" err="1"/>
              <a:t>StarID</a:t>
            </a:r>
            <a:r>
              <a:rPr lang="en-US" dirty="0"/>
              <a:t> is not valid? </a:t>
            </a:r>
          </a:p>
          <a:p>
            <a:r>
              <a:rPr lang="en-US" dirty="0"/>
              <a:t>Can show user a list of what needs to be fixed</a:t>
            </a:r>
          </a:p>
        </p:txBody>
      </p:sp>
    </p:spTree>
    <p:extLst>
      <p:ext uri="{BB962C8B-B14F-4D97-AF65-F5344CB8AC3E}">
        <p14:creationId xmlns:p14="http://schemas.microsoft.com/office/powerpoint/2010/main" val="396658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FC695-3248-E94B-8FC8-598452676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9" y="1825625"/>
            <a:ext cx="9810416" cy="4871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48629-0BED-3A4B-9E9F-D41D37CB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 students in alphabetical order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B878-6CFB-7F48-B3CE-0DA571CD5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032" y="1825625"/>
            <a:ext cx="4102768" cy="596733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DF79FE-BA4A-EF4F-8E93-E692DA91F3EC}"/>
              </a:ext>
            </a:extLst>
          </p:cNvPr>
          <p:cNvSpPr txBox="1">
            <a:spLocks/>
          </p:cNvSpPr>
          <p:nvPr/>
        </p:nvSpPr>
        <p:spPr>
          <a:xfrm>
            <a:off x="8807115" y="3625516"/>
            <a:ext cx="3208422" cy="30720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Sort function takes another function as an argument</a:t>
            </a:r>
          </a:p>
          <a:p>
            <a:r>
              <a:rPr lang="en-US" dirty="0"/>
              <a:t>This function will be called with pairs of students </a:t>
            </a:r>
          </a:p>
          <a:p>
            <a:r>
              <a:rPr lang="en-US" dirty="0"/>
              <a:t>Return negative number 1 if one student should be before second student</a:t>
            </a:r>
          </a:p>
          <a:p>
            <a:r>
              <a:rPr lang="en-US" dirty="0"/>
              <a:t>Return positive number if one student should be after second student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A98CAA-5DCF-0446-B135-E614BE79C478}"/>
              </a:ext>
            </a:extLst>
          </p:cNvPr>
          <p:cNvCxnSpPr>
            <a:cxnSpLocks/>
          </p:cNvCxnSpPr>
          <p:nvPr/>
        </p:nvCxnSpPr>
        <p:spPr>
          <a:xfrm>
            <a:off x="449179" y="3437021"/>
            <a:ext cx="1251284" cy="3769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9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5CD7-3DE9-CD44-9CB6-CB54BEED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Ternary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D4095-D253-E14D-BB36-D6584A8A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condition is true, return 1, otherwise return -1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also be used to set </a:t>
            </a:r>
          </a:p>
          <a:p>
            <a:pPr marL="0" indent="0">
              <a:buNone/>
            </a:pPr>
            <a:r>
              <a:rPr lang="en-US" dirty="0"/>
              <a:t>values of variables, for</a:t>
            </a:r>
          </a:p>
          <a:p>
            <a:pPr marL="0" indent="0">
              <a:buNone/>
            </a:pPr>
            <a:r>
              <a:rPr lang="en-US" dirty="0"/>
              <a:t>example -&gt;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AF1AB-CD76-4C41-A54E-89C44E59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44" y="2570746"/>
            <a:ext cx="9555245" cy="846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9EE33-54BB-5749-9E0D-2CBC7504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14" y="4331368"/>
            <a:ext cx="5700838" cy="18455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486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6B2C-9CDE-A948-948D-040C12B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present/absent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79C6-A5FE-4F4E-9C72-B3D12D9C9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the template – add a checkbox to each table row </a:t>
            </a:r>
          </a:p>
          <a:p>
            <a:r>
              <a:rPr lang="en-US" dirty="0"/>
              <a:t>v-model </a:t>
            </a:r>
            <a:r>
              <a:rPr lang="en-US" dirty="0" err="1"/>
              <a:t>student.present</a:t>
            </a:r>
            <a:endParaRPr lang="en-US" dirty="0"/>
          </a:p>
          <a:p>
            <a:r>
              <a:rPr lang="en-US" dirty="0"/>
              <a:t>Run and test – should see checkbox on each row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E892-F276-1845-AC7E-D7BE9B5B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7" y="3702509"/>
            <a:ext cx="11618043" cy="22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49E2-B955-B241-B418-A5139EED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Checkboxes – look at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6A52-0ADE-0246-AD6B-8013DD8E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68" y="1928895"/>
            <a:ext cx="3300663" cy="4351338"/>
          </a:xfrm>
        </p:spPr>
        <p:txBody>
          <a:bodyPr>
            <a:normAutofit/>
          </a:bodyPr>
          <a:lstStyle/>
          <a:p>
            <a:r>
              <a:rPr lang="en-US" dirty="0"/>
              <a:t>Try editing if a student is present in </a:t>
            </a:r>
            <a:r>
              <a:rPr lang="en-US" dirty="0" err="1"/>
              <a:t>Vue</a:t>
            </a:r>
            <a:r>
              <a:rPr lang="en-US" dirty="0"/>
              <a:t> dev tools, the associated checkbox should change</a:t>
            </a:r>
          </a:p>
          <a:p>
            <a:r>
              <a:rPr lang="en-US" dirty="0"/>
              <a:t>Click on the pencil icon by a property to change the value to true or false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177C0-4221-2144-8D3C-B0F819D6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103" y="1553260"/>
            <a:ext cx="7834897" cy="51451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581DA8-3930-9249-B013-3D50D2BCBE3F}"/>
              </a:ext>
            </a:extLst>
          </p:cNvPr>
          <p:cNvCxnSpPr>
            <a:cxnSpLocks/>
          </p:cNvCxnSpPr>
          <p:nvPr/>
        </p:nvCxnSpPr>
        <p:spPr>
          <a:xfrm flipH="1">
            <a:off x="9946105" y="5037221"/>
            <a:ext cx="737937" cy="62163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58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3383-EF03-8543-B4EB-368B734B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AC18A-B8AE-AE48-BFB9-FE3A40D3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like to see a  'Welcome' message for the most recent student to sign in</a:t>
            </a:r>
          </a:p>
          <a:p>
            <a:r>
              <a:rPr lang="en-US" dirty="0"/>
              <a:t>When a student leaves, show a 'Goodbye' message</a:t>
            </a:r>
          </a:p>
          <a:p>
            <a:endParaRPr lang="en-US" dirty="0"/>
          </a:p>
          <a:p>
            <a:r>
              <a:rPr lang="en-US" dirty="0"/>
              <a:t>Couple of approaches:</a:t>
            </a:r>
          </a:p>
          <a:p>
            <a:pPr lvl="1"/>
            <a:r>
              <a:rPr lang="en-US" dirty="0"/>
              <a:t>Can watch the values of properties and automatically run a function when they are changed – we'll see that in some other examples – but it doesn't work very well with objects in arrays. Hard to tell what changed</a:t>
            </a:r>
          </a:p>
          <a:p>
            <a:pPr lvl="1"/>
            <a:r>
              <a:rPr lang="en-US" dirty="0"/>
              <a:t>Can add a </a:t>
            </a:r>
            <a:r>
              <a:rPr lang="en-US" dirty="0" err="1"/>
              <a:t>v-on:change</a:t>
            </a:r>
            <a:r>
              <a:rPr lang="en-US" dirty="0"/>
              <a:t> event handler that calls a function when the checkbox is changed (checked or unchecked)   &lt;- this is easier for this application</a:t>
            </a:r>
          </a:p>
        </p:txBody>
      </p:sp>
    </p:spTree>
    <p:extLst>
      <p:ext uri="{BB962C8B-B14F-4D97-AF65-F5344CB8AC3E}">
        <p14:creationId xmlns:p14="http://schemas.microsoft.com/office/powerpoint/2010/main" val="367001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05AF-8520-0C4B-BA14-93BF547E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checkbox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326A-F591-AA42-929F-AE6A96E7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Add </a:t>
            </a:r>
            <a:r>
              <a:rPr lang="en-US" dirty="0" err="1"/>
              <a:t>v-on:change</a:t>
            </a:r>
            <a:endParaRPr lang="en-US" dirty="0"/>
          </a:p>
          <a:p>
            <a:r>
              <a:rPr lang="en-US" dirty="0"/>
              <a:t>checked function can take an argument – in this case, the student object that the checkbox is for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DF537-5EC0-9745-B737-E396C8D5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4" y="3861969"/>
            <a:ext cx="11609351" cy="15634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818595-E763-5541-B355-B8FC4FBDD1A7}"/>
              </a:ext>
            </a:extLst>
          </p:cNvPr>
          <p:cNvCxnSpPr>
            <a:cxnSpLocks/>
          </p:cNvCxnSpPr>
          <p:nvPr/>
        </p:nvCxnSpPr>
        <p:spPr>
          <a:xfrm flipH="1">
            <a:off x="9384632" y="4138863"/>
            <a:ext cx="465221" cy="50482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592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96029A-74DD-D740-B816-A92C464C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73" y="2740669"/>
            <a:ext cx="10081127" cy="3997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0F66A-FDC6-5E45-9A81-CEB41006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41"/>
            <a:ext cx="10515600" cy="1325563"/>
          </a:xfrm>
        </p:spPr>
        <p:txBody>
          <a:bodyPr/>
          <a:lstStyle/>
          <a:p>
            <a:r>
              <a:rPr lang="en-US" dirty="0"/>
              <a:t>New Data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7ED0D-66A7-F84E-98FA-B130DEAD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5200"/>
            <a:ext cx="10515600" cy="4351338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b="1" dirty="0" err="1"/>
              <a:t>mostRecentSignIn</a:t>
            </a:r>
            <a:r>
              <a:rPr lang="en-US" dirty="0"/>
              <a:t> for most recent signed in/out student name</a:t>
            </a:r>
          </a:p>
          <a:p>
            <a:r>
              <a:rPr lang="en-US" b="1" dirty="0"/>
              <a:t>message</a:t>
            </a:r>
            <a:r>
              <a:rPr lang="en-US" dirty="0"/>
              <a:t> for "Welcome" or "Goodbye"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A5AB05-7D47-A545-9AF8-2C3F0C524A67}"/>
              </a:ext>
            </a:extLst>
          </p:cNvPr>
          <p:cNvCxnSpPr>
            <a:cxnSpLocks/>
          </p:cNvCxnSpPr>
          <p:nvPr/>
        </p:nvCxnSpPr>
        <p:spPr>
          <a:xfrm>
            <a:off x="1513304" y="5851548"/>
            <a:ext cx="572168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2B8D9D-E462-084D-A7BD-96075400CB43}"/>
              </a:ext>
            </a:extLst>
          </p:cNvPr>
          <p:cNvCxnSpPr>
            <a:cxnSpLocks/>
          </p:cNvCxnSpPr>
          <p:nvPr/>
        </p:nvCxnSpPr>
        <p:spPr>
          <a:xfrm>
            <a:off x="1513304" y="6171179"/>
            <a:ext cx="572169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7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BC992-8B3D-1947-81AA-5B90F972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3" y="508768"/>
            <a:ext cx="10224721" cy="6329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16E7A-65AC-DD4C-BACF-57B01F4C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0" y="0"/>
            <a:ext cx="7200900" cy="1191986"/>
          </a:xfr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Add checked(student) function to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4B83-25E1-CE46-894C-612F2F6D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C798C-C82C-CF4E-90AD-C26352B57E21}"/>
              </a:ext>
            </a:extLst>
          </p:cNvPr>
          <p:cNvSpPr txBox="1"/>
          <p:nvPr/>
        </p:nvSpPr>
        <p:spPr>
          <a:xfrm>
            <a:off x="9192987" y="4001294"/>
            <a:ext cx="269421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Run and test, check and un-check students Look at the new properties in dev tools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5D6540-9653-3245-899F-720D185B2063}"/>
              </a:ext>
            </a:extLst>
          </p:cNvPr>
          <p:cNvCxnSpPr>
            <a:cxnSpLocks/>
          </p:cNvCxnSpPr>
          <p:nvPr/>
        </p:nvCxnSpPr>
        <p:spPr>
          <a:xfrm>
            <a:off x="266032" y="5345362"/>
            <a:ext cx="572168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04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3C1A-6218-CF43-A498-ED4AB937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sign-in page – working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53D3-D903-3F4B-B4EA-5019D8A66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of student names and </a:t>
            </a:r>
            <a:r>
              <a:rPr lang="en-US" dirty="0" err="1"/>
              <a:t>StarIDs</a:t>
            </a:r>
            <a:endParaRPr lang="en-US" dirty="0"/>
          </a:p>
          <a:p>
            <a:r>
              <a:rPr lang="en-US" dirty="0"/>
              <a:t>Can add a student – name and </a:t>
            </a:r>
            <a:r>
              <a:rPr lang="en-US" dirty="0" err="1"/>
              <a:t>StarID</a:t>
            </a:r>
            <a:r>
              <a:rPr lang="en-US" dirty="0"/>
              <a:t> are required</a:t>
            </a:r>
          </a:p>
          <a:p>
            <a:r>
              <a:rPr lang="en-US" dirty="0"/>
              <a:t>Check the box by the student's name in the table to sign in/out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67DD6-B205-914F-A85C-A65797C9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206" y="4127329"/>
            <a:ext cx="3313683" cy="22723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88D71-4FF2-B04E-BC5F-866BF3AE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8" y="4127329"/>
            <a:ext cx="3175128" cy="22723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B0D7D-7AAD-8342-8DBB-EBB6DEF5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59" y="4127330"/>
            <a:ext cx="3108716" cy="23391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422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9B99-A45E-C543-9EB4-8C8FE91F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message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4362-10B9-4447-98AD-790197418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template, add an alert div inside the transition element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and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32BF1-9A7A-F14A-BD9D-88FA001B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97" y="2901043"/>
            <a:ext cx="11288205" cy="158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BF7BA-AB47-A647-9D8B-284F5ACF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157" y="4644634"/>
            <a:ext cx="7513794" cy="22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6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4599-D706-6043-A4FA-B4E606E6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Conditionally seeing the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FA31-908C-9C4B-B64A-059299F9A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property – should the message be seen or not?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97F50-7E7C-5C44-B31A-5B1DE396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426625"/>
            <a:ext cx="9387114" cy="41138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0BA0F4-DFF5-584E-A2B8-E32D920DFB3B}"/>
              </a:ext>
            </a:extLst>
          </p:cNvPr>
          <p:cNvCxnSpPr>
            <a:cxnSpLocks/>
          </p:cNvCxnSpPr>
          <p:nvPr/>
        </p:nvCxnSpPr>
        <p:spPr>
          <a:xfrm>
            <a:off x="2166447" y="6014834"/>
            <a:ext cx="572168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53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624C-B6AC-ED44-88C8-C822801E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v-if to message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EDBB-81AF-8B45-92B3-0577A9C64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842" y="3641270"/>
            <a:ext cx="10515600" cy="1653949"/>
          </a:xfrm>
        </p:spPr>
        <p:txBody>
          <a:bodyPr/>
          <a:lstStyle/>
          <a:p>
            <a:r>
              <a:rPr lang="en-US" dirty="0"/>
              <a:t>And set </a:t>
            </a:r>
            <a:r>
              <a:rPr lang="en-US" dirty="0" err="1"/>
              <a:t>seeMessage</a:t>
            </a:r>
            <a:r>
              <a:rPr lang="en-US" dirty="0"/>
              <a:t> = true in checked(student)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1DE9D-9EC2-C545-A8AC-157D4E3B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5" y="1809635"/>
            <a:ext cx="12012715" cy="1390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64B19-E110-654D-AE79-7EB8E110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601" y="4247298"/>
            <a:ext cx="10346841" cy="20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5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8389-1162-1F42-9DEF-3F450406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Fading -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AAA7E-EFD9-E446-98EA-D2832E26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checked(), add new </a:t>
            </a:r>
            <a:r>
              <a:rPr lang="en-US" dirty="0" err="1"/>
              <a:t>showMessage</a:t>
            </a:r>
            <a:r>
              <a:rPr lang="en-US" dirty="0"/>
              <a:t>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EBADB-F29D-8E45-A2D8-425FD894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1" y="2565400"/>
            <a:ext cx="10887686" cy="41783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9510BE-E8CE-EB4E-9845-7B6C4FA5A9E3}"/>
              </a:ext>
            </a:extLst>
          </p:cNvPr>
          <p:cNvCxnSpPr>
            <a:cxnSpLocks/>
          </p:cNvCxnSpPr>
          <p:nvPr/>
        </p:nvCxnSpPr>
        <p:spPr>
          <a:xfrm flipH="1" flipV="1">
            <a:off x="4322486" y="3859464"/>
            <a:ext cx="1588457" cy="14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92EFB5-7CD6-0549-9746-5E9B62592958}"/>
              </a:ext>
            </a:extLst>
          </p:cNvPr>
          <p:cNvSpPr txBox="1"/>
          <p:nvPr/>
        </p:nvSpPr>
        <p:spPr>
          <a:xfrm>
            <a:off x="6096000" y="3866274"/>
            <a:ext cx="465221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Call function instead of setting </a:t>
            </a:r>
            <a:r>
              <a:rPr lang="en-US" dirty="0" err="1"/>
              <a:t>showMessage</a:t>
            </a:r>
            <a:endParaRPr lang="en-US" dirty="0"/>
          </a:p>
          <a:p>
            <a:r>
              <a:rPr lang="en-US" dirty="0"/>
              <a:t>Functions are useful in case other parts of the app need to show messages </a:t>
            </a:r>
          </a:p>
        </p:txBody>
      </p:sp>
    </p:spTree>
    <p:extLst>
      <p:ext uri="{BB962C8B-B14F-4D97-AF65-F5344CB8AC3E}">
        <p14:creationId xmlns:p14="http://schemas.microsoft.com/office/powerpoint/2010/main" val="269351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C102-8E5C-2D45-AA5A-30CFC4AC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 – in </a:t>
            </a:r>
            <a:r>
              <a:rPr lang="en-US" dirty="0" err="1"/>
              <a:t>student.css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7F051-AD92-1048-A017-EFBF7AA69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Vue's</a:t>
            </a:r>
            <a:r>
              <a:rPr lang="en-US" dirty="0"/>
              <a:t> classes for CSS transitions, element fades into view and out of view, instead of abruptly appearing and disappearing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5BB4D-45F4-AF49-B4E1-A2889DF8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57" y="3266240"/>
            <a:ext cx="7933645" cy="336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4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0E01D9-A702-D344-BDFF-7BD04EB2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6" y="4716379"/>
            <a:ext cx="11915487" cy="1595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2D6E3-B82C-7E42-BFF7-FC8BC43D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v-bind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210B7-3F4A-8547-85F5-AC8A54926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present, and absent students using different styles</a:t>
            </a:r>
          </a:p>
          <a:p>
            <a:r>
              <a:rPr lang="en-US" dirty="0"/>
              <a:t>Make it easier to differentiate who is here and who isn't</a:t>
            </a:r>
          </a:p>
          <a:p>
            <a:r>
              <a:rPr lang="en-US" dirty="0"/>
              <a:t>Students who need to sign in – make their names more prominent so finding their name is easier </a:t>
            </a:r>
          </a:p>
          <a:p>
            <a:r>
              <a:rPr lang="en-US" dirty="0"/>
              <a:t>Use </a:t>
            </a:r>
            <a:r>
              <a:rPr lang="en-US" dirty="0" err="1"/>
              <a:t>v-bind:class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93BC01-3403-134F-851F-218A6E312F12}"/>
              </a:ext>
            </a:extLst>
          </p:cNvPr>
          <p:cNvCxnSpPr>
            <a:cxnSpLocks/>
          </p:cNvCxnSpPr>
          <p:nvPr/>
        </p:nvCxnSpPr>
        <p:spPr>
          <a:xfrm flipH="1" flipV="1">
            <a:off x="9504085" y="4989157"/>
            <a:ext cx="1588457" cy="14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501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6B95-3B8D-3448-B5CF-6520B6B4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HTML elements in dev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464EA-8E55-3D43-96EB-7D3E70F5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825625"/>
            <a:ext cx="3416969" cy="4351338"/>
          </a:xfrm>
        </p:spPr>
        <p:txBody>
          <a:bodyPr>
            <a:normAutofit/>
          </a:bodyPr>
          <a:lstStyle/>
          <a:p>
            <a:r>
              <a:rPr lang="en-US" dirty="0" err="1"/>
              <a:t>tr</a:t>
            </a:r>
            <a:r>
              <a:rPr lang="en-US" dirty="0"/>
              <a:t> elements have class present-true or present-false, depending on whether the student is present or absent</a:t>
            </a:r>
          </a:p>
          <a:p>
            <a:r>
              <a:rPr lang="en-US" dirty="0"/>
              <a:t>Classes update as the checkboxes are checked/unchecked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D0ED8-C93D-1E4A-8A3C-24953BC8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674" y="1690688"/>
            <a:ext cx="7140126" cy="486877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53167E-1CEE-0644-9169-451C5575B4EB}"/>
              </a:ext>
            </a:extLst>
          </p:cNvPr>
          <p:cNvCxnSpPr>
            <a:cxnSpLocks/>
          </p:cNvCxnSpPr>
          <p:nvPr/>
        </p:nvCxnSpPr>
        <p:spPr>
          <a:xfrm flipH="1">
            <a:off x="6934651" y="4001294"/>
            <a:ext cx="849086" cy="6357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CA06D3-9285-5447-8FEA-6E2DE6E61AC0}"/>
              </a:ext>
            </a:extLst>
          </p:cNvPr>
          <p:cNvCxnSpPr>
            <a:cxnSpLocks/>
          </p:cNvCxnSpPr>
          <p:nvPr/>
        </p:nvCxnSpPr>
        <p:spPr>
          <a:xfrm flipH="1">
            <a:off x="6897289" y="4962495"/>
            <a:ext cx="849086" cy="63577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34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3DD5-DDCD-EC42-BED1-B89E4080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5610726" cy="2955591"/>
          </a:xfrm>
        </p:spPr>
        <p:txBody>
          <a:bodyPr>
            <a:normAutofit/>
          </a:bodyPr>
          <a:lstStyle/>
          <a:p>
            <a:r>
              <a:rPr lang="en-US" dirty="0"/>
              <a:t>Add styles for </a:t>
            </a:r>
            <a:br>
              <a:rPr lang="en-US" dirty="0"/>
            </a:br>
            <a:r>
              <a:rPr lang="en-US" dirty="0"/>
              <a:t>.present-true and .present-false classes in </a:t>
            </a:r>
            <a:r>
              <a:rPr lang="en-US" dirty="0" err="1"/>
              <a:t>student.css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62D18-6C19-864D-BD77-462D5334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5" y="4154491"/>
            <a:ext cx="11770895" cy="2703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A6D71-0393-B34F-BAC8-FC3B03C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75" y="312594"/>
            <a:ext cx="4391526" cy="36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5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C342-6EB0-984C-80D8-FDB1FFDF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v-bind vs v-model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1CC2-550D-0347-B1D8-05EDCDC74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is two-way </a:t>
            </a:r>
          </a:p>
          <a:p>
            <a:pPr lvl="1"/>
            <a:r>
              <a:rPr lang="en-US" dirty="0"/>
              <a:t>modify element, data changes. Modify data, element changes. </a:t>
            </a:r>
          </a:p>
          <a:p>
            <a:pPr lvl="1"/>
            <a:r>
              <a:rPr lang="en-US" dirty="0"/>
              <a:t>Used for forms, input</a:t>
            </a:r>
          </a:p>
          <a:p>
            <a:r>
              <a:rPr lang="en-US" dirty="0"/>
              <a:t>v-bind is one-way</a:t>
            </a:r>
          </a:p>
          <a:p>
            <a:pPr lvl="1"/>
            <a:r>
              <a:rPr lang="en-US" dirty="0"/>
              <a:t>sets HTML attributes, text for data</a:t>
            </a:r>
          </a:p>
          <a:p>
            <a:pPr lvl="1"/>
            <a:r>
              <a:rPr lang="en-US" dirty="0"/>
              <a:t>If data changes, attributes/text are updated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6B32E-F150-D247-8323-9AADFAE0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4487235"/>
            <a:ext cx="79502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20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A26A-497C-2B42-9A8F-3E599844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v-if and v-else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C8D2-6372-6C4A-AA3C-C60B934A4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are added, or removed from DOM based on the truth of the expression after v-if</a:t>
            </a:r>
          </a:p>
          <a:p>
            <a:r>
              <a:rPr lang="en-US" dirty="0"/>
              <a:t>So if </a:t>
            </a:r>
            <a:r>
              <a:rPr lang="en-US" dirty="0" err="1"/>
              <a:t>seeMessage</a:t>
            </a:r>
            <a:r>
              <a:rPr lang="en-US" dirty="0"/>
              <a:t> is true, the alert div element is part of the DOM</a:t>
            </a:r>
          </a:p>
          <a:p>
            <a:r>
              <a:rPr lang="en-US" dirty="0"/>
              <a:t>If </a:t>
            </a:r>
            <a:r>
              <a:rPr lang="en-US" dirty="0" err="1"/>
              <a:t>seeMessage</a:t>
            </a:r>
            <a:r>
              <a:rPr lang="en-US" dirty="0"/>
              <a:t> is false, the alert div element is removed (or not added) to the DOM</a:t>
            </a:r>
          </a:p>
          <a:p>
            <a:endParaRPr lang="en-US" dirty="0"/>
          </a:p>
          <a:p>
            <a:r>
              <a:rPr lang="en-US" dirty="0"/>
              <a:t>Can have an element with v-else that's displayed if v-if is false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004BA-30BB-D349-918D-6A613D61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4203700"/>
            <a:ext cx="11701895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51ED-3953-8E4D-BC33-A2CA864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HTML is written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9353-40D7-084A-9B15-79541E89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bootstrap, but bootstrap is not necessary for </a:t>
            </a:r>
            <a:r>
              <a:rPr lang="en-US" dirty="0" err="1"/>
              <a:t>Vue</a:t>
            </a:r>
            <a:r>
              <a:rPr lang="en-US" dirty="0"/>
              <a:t> – just makes the page look a little nicer, for example, tables and alerts</a:t>
            </a:r>
          </a:p>
          <a:p>
            <a:endParaRPr lang="en-US" dirty="0"/>
          </a:p>
          <a:p>
            <a:r>
              <a:rPr lang="en-US" dirty="0"/>
              <a:t>Look for the TODO comments in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031264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9312-E623-C64E-9D48-C4D6793B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v-show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1D01-DAAB-CC4C-B121-32733CF4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is shown or hidden but still part of the DOM </a:t>
            </a:r>
          </a:p>
          <a:p>
            <a:r>
              <a:rPr lang="en-US" dirty="0"/>
              <a:t>v-show can't have v-else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B07D3-0068-AA4E-8755-0BB028E7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15" y="4223658"/>
            <a:ext cx="10426556" cy="13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9A3D-184D-B145-94D2-1568FC4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 shortcut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EE48-0A37-BC4F-8E87-2A89BDC2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replace v-on with @</a:t>
            </a:r>
          </a:p>
          <a:p>
            <a:r>
              <a:rPr lang="en-US" dirty="0"/>
              <a:t>These are equivalent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8DCB7-E883-D040-9C80-336A0008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3" y="3171094"/>
            <a:ext cx="11029054" cy="678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51545-A691-DE46-BB9D-CC7F3BCF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3" y="4429874"/>
            <a:ext cx="10160296" cy="8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99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06BE-24E6-2846-95BC-CCE7AEEF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31"/>
            <a:ext cx="10515600" cy="1325563"/>
          </a:xfrm>
        </p:spPr>
        <p:txBody>
          <a:bodyPr/>
          <a:lstStyle/>
          <a:p>
            <a:r>
              <a:rPr lang="en-US" dirty="0"/>
              <a:t>Logical OR operator in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CDCC9-4F77-CA49-BA1E-F679859B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63" y="3062177"/>
            <a:ext cx="4314159" cy="35938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0 is considered to be false</a:t>
            </a:r>
          </a:p>
          <a:p>
            <a:r>
              <a:rPr lang="en-US" dirty="0"/>
              <a:t>Empty strings and 0 are false </a:t>
            </a:r>
          </a:p>
          <a:p>
            <a:r>
              <a:rPr lang="en-US" dirty="0"/>
              <a:t>Remember the v-if binding that checked if there was text in a input? </a:t>
            </a:r>
          </a:p>
          <a:p>
            <a:r>
              <a:rPr lang="en-US" dirty="0"/>
              <a:t>This says "Return </a:t>
            </a:r>
            <a:r>
              <a:rPr lang="en-US" dirty="0" err="1"/>
              <a:t>this.cart.length</a:t>
            </a:r>
            <a:r>
              <a:rPr lang="en-US" dirty="0"/>
              <a:t> if it's not 0, otherwise return an empty string"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E193B-F72F-7C4F-A20D-367E9BFE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914" y="1566641"/>
            <a:ext cx="6072171" cy="1097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CDE63-55C8-6945-8E0D-3FCC8AE7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352800"/>
            <a:ext cx="721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8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8818-E4DB-6F40-96C0-802F49F5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2081" cy="1325563"/>
          </a:xfrm>
        </p:spPr>
        <p:txBody>
          <a:bodyPr/>
          <a:lstStyle/>
          <a:p>
            <a:r>
              <a:rPr lang="en-US" dirty="0"/>
              <a:t>Activity Tracker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69AC-0C3B-3C4D-BDBC-D8172ECE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3610232" cy="4351338"/>
          </a:xfrm>
        </p:spPr>
        <p:txBody>
          <a:bodyPr/>
          <a:lstStyle/>
          <a:p>
            <a:r>
              <a:rPr lang="en-US" dirty="0"/>
              <a:t>Also in the example repo</a:t>
            </a:r>
          </a:p>
          <a:p>
            <a:r>
              <a:rPr lang="en-US" dirty="0"/>
              <a:t>Most of the HTML is written for you </a:t>
            </a:r>
          </a:p>
          <a:p>
            <a:r>
              <a:rPr lang="en-US" dirty="0"/>
              <a:t>Also has Bootstrap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C5743-5699-A048-9464-F4F5F68F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80" y="0"/>
            <a:ext cx="690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85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E10A-ABC7-3A4C-A0CE-DA69E74E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 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EC33-5E7E-EB4B-8F1E-FA9129E7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9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tracking the amount of time spent on an activity – for this example, practicing art</a:t>
            </a:r>
          </a:p>
          <a:p>
            <a:pPr lvl="1"/>
            <a:r>
              <a:rPr lang="en-US" dirty="0"/>
              <a:t>But could also track time </a:t>
            </a:r>
          </a:p>
          <a:p>
            <a:pPr lvl="1"/>
            <a:r>
              <a:rPr lang="en-US" dirty="0"/>
              <a:t>Studying, coding, practicing a language </a:t>
            </a:r>
          </a:p>
          <a:p>
            <a:pPr lvl="1"/>
            <a:r>
              <a:rPr lang="en-US" dirty="0"/>
              <a:t>Sports, training, workouts</a:t>
            </a:r>
          </a:p>
          <a:p>
            <a:pPr lvl="1"/>
            <a:r>
              <a:rPr lang="en-US" dirty="0"/>
              <a:t>etc..</a:t>
            </a:r>
          </a:p>
          <a:p>
            <a:r>
              <a:rPr lang="en-US" dirty="0"/>
              <a:t>Saves the date the activity was done on</a:t>
            </a:r>
          </a:p>
          <a:p>
            <a:r>
              <a:rPr lang="en-US" dirty="0"/>
              <a:t>The number of hours</a:t>
            </a:r>
          </a:p>
          <a:p>
            <a:r>
              <a:rPr lang="en-US" dirty="0"/>
              <a:t>The subtype – in this example, drawing, painting and sketching</a:t>
            </a:r>
          </a:p>
          <a:p>
            <a:pPr lvl="1"/>
            <a:r>
              <a:rPr lang="en-US" dirty="0"/>
              <a:t>An example of using a select-option input </a:t>
            </a:r>
          </a:p>
          <a:p>
            <a:r>
              <a:rPr lang="en-US" dirty="0"/>
              <a:t>The medium – in this example, digital or traditional (on paper)</a:t>
            </a:r>
          </a:p>
          <a:p>
            <a:pPr lvl="1"/>
            <a:r>
              <a:rPr lang="en-US" dirty="0"/>
              <a:t>Example of using radio buttons</a:t>
            </a:r>
          </a:p>
        </p:txBody>
      </p:sp>
    </p:spTree>
    <p:extLst>
      <p:ext uri="{BB962C8B-B14F-4D97-AF65-F5344CB8AC3E}">
        <p14:creationId xmlns:p14="http://schemas.microsoft.com/office/powerpoint/2010/main" val="4119824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8A6E-0312-244F-889E-3672D1CC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</a:t>
            </a:r>
            <a:r>
              <a:rPr lang="en-US" dirty="0" err="1"/>
              <a:t>Vue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C9A8-F85E-FB4F-9C9A-74C95C58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script tag, new </a:t>
            </a:r>
            <a:r>
              <a:rPr lang="en-US" dirty="0" err="1"/>
              <a:t>Vue</a:t>
            </a:r>
            <a:r>
              <a:rPr lang="en-US" dirty="0"/>
              <a:t> component for the #app div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517CB-4D39-C245-9B4A-C57622F5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396" y="2782887"/>
            <a:ext cx="8244404" cy="37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4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BE18-4522-C044-95A5-DA2EA8AD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activity in the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1D6F-5C9F-C045-95DC-B45D2A301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h1 tag at the start of the template </a:t>
            </a:r>
          </a:p>
          <a:p>
            <a:r>
              <a:rPr lang="en-US" dirty="0"/>
              <a:t>Use the mustache syntax to display the name of the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3D389-77FF-4D4B-BEEF-D00F239A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77393"/>
            <a:ext cx="11301864" cy="1425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31859-BDCF-5541-8EB2-5278CED9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32" y="5542530"/>
            <a:ext cx="635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3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78D0-6048-5843-9B8E-33B332F0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activity name in the input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EA04-A6FE-5D4A-B9B2-B212B868B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207"/>
            <a:ext cx="10515600" cy="4351338"/>
          </a:xfrm>
        </p:spPr>
        <p:txBody>
          <a:bodyPr/>
          <a:lstStyle/>
          <a:p>
            <a:r>
              <a:rPr lang="en-US" dirty="0"/>
              <a:t>Find the first input element's label, ~ line 30, modify text displayed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DEF8E-7B54-304D-A34B-47A90250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664512"/>
            <a:ext cx="5467350" cy="2193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92585-8E65-0E4B-8BC2-AB5753E4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49" y="2125662"/>
            <a:ext cx="11452301" cy="23891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87B0F-FDC2-FD49-9589-93899E0F569A}"/>
              </a:ext>
            </a:extLst>
          </p:cNvPr>
          <p:cNvCxnSpPr>
            <a:cxnSpLocks/>
          </p:cNvCxnSpPr>
          <p:nvPr/>
        </p:nvCxnSpPr>
        <p:spPr>
          <a:xfrm flipH="1">
            <a:off x="7158216" y="5117304"/>
            <a:ext cx="365531" cy="5141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631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3DDC-979D-BF46-8C2D-B5C416CF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- modify data in the 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82909-8967-CC41-B942-A30AB656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9021" cy="4351338"/>
          </a:xfrm>
        </p:spPr>
        <p:txBody>
          <a:bodyPr/>
          <a:lstStyle/>
          <a:p>
            <a:r>
              <a:rPr lang="en-US" dirty="0"/>
              <a:t>The name of the activity should be lowercase in the label </a:t>
            </a:r>
          </a:p>
          <a:p>
            <a:r>
              <a:rPr lang="en-US" dirty="0"/>
              <a:t>Create a lowercase </a:t>
            </a:r>
            <a:r>
              <a:rPr lang="en-US" b="1" dirty="0"/>
              <a:t>filter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EFB0E-89C8-EE44-826F-433B3DA4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33" y="1562433"/>
            <a:ext cx="6523989" cy="461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42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67D-64F5-8843-A2C7-BBB0A82C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filter in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1DBB4-72D0-0C4D-8277-B7A10AD0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0726" cy="4351338"/>
          </a:xfrm>
        </p:spPr>
        <p:txBody>
          <a:bodyPr/>
          <a:lstStyle/>
          <a:p>
            <a:r>
              <a:rPr lang="en-US" dirty="0"/>
              <a:t>Uses pipe | character </a:t>
            </a:r>
          </a:p>
          <a:p>
            <a:r>
              <a:rPr lang="en-US" dirty="0"/>
              <a:t>The data is passed as an argument to the filter function, whatever the filter function returns is displayed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842CF-42FB-AC45-B28B-FCE17594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" y="3770563"/>
            <a:ext cx="11714649" cy="211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5C37E-484C-924C-8D32-5B1F9093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323" y="1027906"/>
            <a:ext cx="3314700" cy="2171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A7D546-CF06-E644-84E5-B70249E6FEA4}"/>
              </a:ext>
            </a:extLst>
          </p:cNvPr>
          <p:cNvCxnSpPr>
            <a:cxnSpLocks/>
          </p:cNvCxnSpPr>
          <p:nvPr/>
        </p:nvCxnSpPr>
        <p:spPr>
          <a:xfrm flipH="1">
            <a:off x="9914021" y="3879972"/>
            <a:ext cx="673768" cy="53315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04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575D-BA38-4C4F-AD48-24D84FEC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</a:t>
            </a:r>
            <a:r>
              <a:rPr lang="en-US" dirty="0" err="1"/>
              <a:t>Vue</a:t>
            </a:r>
            <a:r>
              <a:rPr lang="en-US" dirty="0"/>
              <a:t>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F3597-2229-3C4D-A527-754BB0B3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8600" cy="1654175"/>
          </a:xfrm>
        </p:spPr>
        <p:txBody>
          <a:bodyPr/>
          <a:lstStyle/>
          <a:p>
            <a:r>
              <a:rPr lang="en-US" dirty="0"/>
              <a:t>At the bottom of </a:t>
            </a:r>
            <a:r>
              <a:rPr lang="en-US" dirty="0" err="1"/>
              <a:t>student_sign_in.html</a:t>
            </a:r>
            <a:r>
              <a:rPr lang="en-US" dirty="0"/>
              <a:t>, replace // TODO </a:t>
            </a:r>
            <a:r>
              <a:rPr lang="en-US" dirty="0" err="1"/>
              <a:t>Vue</a:t>
            </a:r>
            <a:r>
              <a:rPr lang="en-US" dirty="0"/>
              <a:t> app with this</a:t>
            </a:r>
          </a:p>
          <a:p>
            <a:r>
              <a:rPr lang="en-US" dirty="0"/>
              <a:t>Example student object in list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A751D-304D-9843-9127-1BED1443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690688"/>
            <a:ext cx="3124200" cy="1590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3E4ED-CBD9-9648-BD7D-9CAFD2D1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10000"/>
            <a:ext cx="1170305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5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93D9-481E-EE43-90DD-45BBE89B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62137" cy="1325563"/>
          </a:xfrm>
        </p:spPr>
        <p:txBody>
          <a:bodyPr/>
          <a:lstStyle/>
          <a:p>
            <a:r>
              <a:rPr lang="en-US" dirty="0"/>
              <a:t>Entering new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C58-E899-B64C-BC12-7485B88D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825625"/>
            <a:ext cx="496870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properties to v-model to form </a:t>
            </a:r>
          </a:p>
          <a:p>
            <a:r>
              <a:rPr lang="en-US" dirty="0"/>
              <a:t>Array of </a:t>
            </a:r>
            <a:r>
              <a:rPr lang="en-US" dirty="0" err="1"/>
              <a:t>activityRecord</a:t>
            </a:r>
            <a:r>
              <a:rPr lang="en-US" dirty="0"/>
              <a:t> objects</a:t>
            </a:r>
          </a:p>
          <a:p>
            <a:endParaRPr lang="en-US" dirty="0"/>
          </a:p>
          <a:p>
            <a:r>
              <a:rPr lang="en-US" dirty="0"/>
              <a:t>One </a:t>
            </a:r>
            <a:r>
              <a:rPr lang="en-US" dirty="0" err="1"/>
              <a:t>activityRecord</a:t>
            </a:r>
            <a:r>
              <a:rPr lang="en-US" dirty="0"/>
              <a:t> object will have this structure: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when: date,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howLong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1.5,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type: 'painting',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digitalTraditional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'digital' 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8E597-558E-AA4A-ACB1-D4EC556D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591" y="365125"/>
            <a:ext cx="6491325" cy="60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48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0BD4-2993-9C41-90F8-1CCE828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v-model, how long?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0B50-1058-F442-8791-98A8B56DC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is easy – simple v-model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98792-DD80-0645-B52A-1C6B2466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546350"/>
            <a:ext cx="11912600" cy="1701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1D064E-1F20-2A47-A323-A575A3736FFE}"/>
              </a:ext>
            </a:extLst>
          </p:cNvPr>
          <p:cNvCxnSpPr>
            <a:cxnSpLocks/>
          </p:cNvCxnSpPr>
          <p:nvPr/>
        </p:nvCxnSpPr>
        <p:spPr>
          <a:xfrm flipH="1">
            <a:off x="8436913" y="3663825"/>
            <a:ext cx="970856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4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5573-4DE1-4544-9EB4-6ABA1845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67050" cy="1254125"/>
          </a:xfrm>
        </p:spPr>
        <p:txBody>
          <a:bodyPr>
            <a:normAutofit/>
          </a:bodyPr>
          <a:lstStyle/>
          <a:p>
            <a:r>
              <a:rPr lang="en-US" dirty="0"/>
              <a:t>What type?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D3BE06-F8DB-6F46-B23D-099E723B69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67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an array of the different types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8CEF8-BC05-934B-A0A6-026B3584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87" y="365124"/>
            <a:ext cx="7649021" cy="619393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193A17-AA48-BC4E-9A21-25C37FA5F103}"/>
              </a:ext>
            </a:extLst>
          </p:cNvPr>
          <p:cNvCxnSpPr>
            <a:cxnSpLocks/>
          </p:cNvCxnSpPr>
          <p:nvPr/>
        </p:nvCxnSpPr>
        <p:spPr>
          <a:xfrm>
            <a:off x="4554415" y="3462092"/>
            <a:ext cx="857944" cy="26657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89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8315-7CAC-D848-842E-73F39BBA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options – v-model and v-for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E0B5-B0D6-4249-8312-341A3A6EC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351338"/>
          </a:xfrm>
        </p:spPr>
        <p:txBody>
          <a:bodyPr/>
          <a:lstStyle/>
          <a:p>
            <a:r>
              <a:rPr lang="en-US" dirty="0"/>
              <a:t>Use v-for to create one option element for each type in the types array</a:t>
            </a:r>
          </a:p>
          <a:p>
            <a:r>
              <a:rPr lang="en-US" dirty="0"/>
              <a:t>Use v-model to connect the selected value to the type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A7D73-D7B4-864D-8014-F92930F4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" y="3036094"/>
            <a:ext cx="11326305" cy="298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3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6AC3-EA01-2148-985F-CE947A2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F943-1D75-B042-9B7C-33EF265C6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/>
              <a:t>Select element has data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32010-35A1-0B4E-9625-DCA703E9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2552700"/>
            <a:ext cx="4978400" cy="4000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494B3E-C6F7-8C42-8E45-647385719C64}"/>
              </a:ext>
            </a:extLst>
          </p:cNvPr>
          <p:cNvSpPr txBox="1">
            <a:spLocks/>
          </p:cNvSpPr>
          <p:nvPr/>
        </p:nvSpPr>
        <p:spPr>
          <a:xfrm>
            <a:off x="6286500" y="1825625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the selection, look at the type property in the </a:t>
            </a:r>
            <a:r>
              <a:rPr lang="en-US" dirty="0" err="1"/>
              <a:t>vue</a:t>
            </a:r>
            <a:r>
              <a:rPr lang="en-US" dirty="0"/>
              <a:t> dev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F791C-1E03-DF41-90D6-259298210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3524250"/>
            <a:ext cx="5016500" cy="2438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8BCBAE-A6F7-EE47-8C0D-040FD9D30AF8}"/>
              </a:ext>
            </a:extLst>
          </p:cNvPr>
          <p:cNvCxnSpPr>
            <a:cxnSpLocks/>
          </p:cNvCxnSpPr>
          <p:nvPr/>
        </p:nvCxnSpPr>
        <p:spPr>
          <a:xfrm flipH="1">
            <a:off x="8159416" y="4743450"/>
            <a:ext cx="94941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83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1E09-0484-434F-BA86-675FE9B9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34FBE-F1C1-FE42-A85F-783DB252E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68969" cy="4351338"/>
          </a:xfrm>
        </p:spPr>
        <p:txBody>
          <a:bodyPr/>
          <a:lstStyle/>
          <a:p>
            <a:r>
              <a:rPr lang="en-US" dirty="0"/>
              <a:t>Two new properties, one for digital, one for traditional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342C-DCEB-F74C-9F07-7043F668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56" y="365125"/>
            <a:ext cx="7040540" cy="62642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792073-5F0A-C440-BBF8-6D8246183FF5}"/>
              </a:ext>
            </a:extLst>
          </p:cNvPr>
          <p:cNvCxnSpPr>
            <a:cxnSpLocks/>
          </p:cNvCxnSpPr>
          <p:nvPr/>
        </p:nvCxnSpPr>
        <p:spPr>
          <a:xfrm>
            <a:off x="4940969" y="3267680"/>
            <a:ext cx="786063" cy="45916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A9D284-E562-FD4D-BB64-D836BFEC1309}"/>
              </a:ext>
            </a:extLst>
          </p:cNvPr>
          <p:cNvCxnSpPr>
            <a:cxnSpLocks/>
          </p:cNvCxnSpPr>
          <p:nvPr/>
        </p:nvCxnSpPr>
        <p:spPr>
          <a:xfrm>
            <a:off x="4940969" y="3579290"/>
            <a:ext cx="786063" cy="45916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93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1E09-0484-434F-BA86-675FE9B9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34FBE-F1C1-FE42-A85F-783DB252E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277"/>
            <a:ext cx="10996246" cy="1973871"/>
          </a:xfrm>
        </p:spPr>
        <p:txBody>
          <a:bodyPr/>
          <a:lstStyle/>
          <a:p>
            <a:r>
              <a:rPr lang="en-US" dirty="0"/>
              <a:t>If both radio buttons v-model the same property, when one is selected, the other one will de-select</a:t>
            </a:r>
          </a:p>
          <a:p>
            <a:r>
              <a:rPr lang="en-US" dirty="0"/>
              <a:t>Need to set the initial value for both too, either value=</a:t>
            </a:r>
            <a:r>
              <a:rPr lang="en-US" i="1" dirty="0"/>
              <a:t>string</a:t>
            </a:r>
            <a:r>
              <a:rPr lang="en-US" dirty="0"/>
              <a:t>, or                </a:t>
            </a:r>
            <a:r>
              <a:rPr lang="en-US" dirty="0" err="1"/>
              <a:t>v-bind:value</a:t>
            </a:r>
            <a:r>
              <a:rPr lang="en-US" dirty="0"/>
              <a:t> to a property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3013F-4098-C34C-8569-9CE12B5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0" y="3580210"/>
            <a:ext cx="11913279" cy="29498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9E195-9772-9D49-8429-9AC23476EA0D}"/>
              </a:ext>
            </a:extLst>
          </p:cNvPr>
          <p:cNvCxnSpPr>
            <a:cxnSpLocks/>
          </p:cNvCxnSpPr>
          <p:nvPr/>
        </p:nvCxnSpPr>
        <p:spPr>
          <a:xfrm>
            <a:off x="7606961" y="3823933"/>
            <a:ext cx="433138" cy="2807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92A636-6639-8041-8AA2-A3E1BE94D075}"/>
              </a:ext>
            </a:extLst>
          </p:cNvPr>
          <p:cNvCxnSpPr>
            <a:cxnSpLocks/>
          </p:cNvCxnSpPr>
          <p:nvPr/>
        </p:nvCxnSpPr>
        <p:spPr>
          <a:xfrm flipH="1" flipV="1">
            <a:off x="5727032" y="4666217"/>
            <a:ext cx="280737" cy="70554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73C91-9150-FE4D-8C8A-693476400D4B}"/>
              </a:ext>
            </a:extLst>
          </p:cNvPr>
          <p:cNvCxnSpPr>
            <a:cxnSpLocks/>
          </p:cNvCxnSpPr>
          <p:nvPr/>
        </p:nvCxnSpPr>
        <p:spPr>
          <a:xfrm>
            <a:off x="9829800" y="3804935"/>
            <a:ext cx="433138" cy="2807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4E9563-16F3-724D-B1E0-4A1137ECB020}"/>
              </a:ext>
            </a:extLst>
          </p:cNvPr>
          <p:cNvCxnSpPr>
            <a:cxnSpLocks/>
          </p:cNvCxnSpPr>
          <p:nvPr/>
        </p:nvCxnSpPr>
        <p:spPr>
          <a:xfrm>
            <a:off x="9745579" y="5363819"/>
            <a:ext cx="433138" cy="2807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D8F3C-3D4D-EB47-9365-8653FD9FFBF1}"/>
              </a:ext>
            </a:extLst>
          </p:cNvPr>
          <p:cNvCxnSpPr>
            <a:cxnSpLocks/>
          </p:cNvCxnSpPr>
          <p:nvPr/>
        </p:nvCxnSpPr>
        <p:spPr>
          <a:xfrm>
            <a:off x="7438519" y="5371759"/>
            <a:ext cx="433138" cy="2807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70AC2-CF4E-FF40-8379-EC3330452A3A}"/>
              </a:ext>
            </a:extLst>
          </p:cNvPr>
          <p:cNvCxnSpPr>
            <a:cxnSpLocks/>
          </p:cNvCxnSpPr>
          <p:nvPr/>
        </p:nvCxnSpPr>
        <p:spPr>
          <a:xfrm flipH="1" flipV="1">
            <a:off x="5867401" y="6288505"/>
            <a:ext cx="468922" cy="16926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511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53654-4460-7C4F-98AA-90F8C778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28292" cy="1325563"/>
          </a:xfrm>
        </p:spPr>
        <p:txBody>
          <a:bodyPr/>
          <a:lstStyle/>
          <a:p>
            <a:r>
              <a:rPr lang="en-US" dirty="0"/>
              <a:t>Verify in </a:t>
            </a:r>
            <a:r>
              <a:rPr lang="en-US" dirty="0" err="1"/>
              <a:t>Vue</a:t>
            </a:r>
            <a:r>
              <a:rPr lang="en-US" dirty="0"/>
              <a:t>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0411-A9CE-E246-911E-8894AA1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815"/>
            <a:ext cx="3382108" cy="4137148"/>
          </a:xfrm>
        </p:spPr>
        <p:txBody>
          <a:bodyPr/>
          <a:lstStyle/>
          <a:p>
            <a:r>
              <a:rPr lang="en-US" dirty="0" err="1"/>
              <a:t>digitalTraditional</a:t>
            </a:r>
            <a:r>
              <a:rPr lang="en-US" dirty="0"/>
              <a:t> should change depending on what radio button is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8DCB-4F6A-6E4A-8ED3-3C5BD818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681" y="365125"/>
            <a:ext cx="7023100" cy="6286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0A2D00-1598-FB4D-8D2F-293C68EE2142}"/>
              </a:ext>
            </a:extLst>
          </p:cNvPr>
          <p:cNvCxnSpPr>
            <a:cxnSpLocks/>
          </p:cNvCxnSpPr>
          <p:nvPr/>
        </p:nvCxnSpPr>
        <p:spPr>
          <a:xfrm flipH="1">
            <a:off x="8967538" y="4108389"/>
            <a:ext cx="657725" cy="59090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884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341C-DB1F-284F-A84A-96DFE7F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left? The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4ABF8-793B-2942-A1E3-5CD0CF5D4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Dates are awkward</a:t>
            </a:r>
          </a:p>
          <a:p>
            <a:r>
              <a:rPr lang="en-US" dirty="0"/>
              <a:t>v-model to the when property</a:t>
            </a:r>
          </a:p>
          <a:p>
            <a:r>
              <a:rPr lang="en-US" dirty="0"/>
              <a:t>The HTML date picker returns a string that needs to be converted into a date – and we also have to deal with the browser's local </a:t>
            </a:r>
            <a:r>
              <a:rPr lang="en-US" dirty="0" err="1"/>
              <a:t>timezone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9A710-DE13-4F40-8616-FCA4A9E6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61" y="4001294"/>
            <a:ext cx="11648277" cy="20857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0E74B2-7B8A-DD4A-9943-98D9B6D451B7}"/>
              </a:ext>
            </a:extLst>
          </p:cNvPr>
          <p:cNvCxnSpPr>
            <a:cxnSpLocks/>
          </p:cNvCxnSpPr>
          <p:nvPr/>
        </p:nvCxnSpPr>
        <p:spPr>
          <a:xfrm flipH="1">
            <a:off x="9368591" y="5461605"/>
            <a:ext cx="110690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0EC9-A633-6E43-8EA9-C2140031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</a:t>
            </a:r>
            <a:r>
              <a:rPr lang="en-US" dirty="0"/>
              <a:t> is a string in the format "YYYY-MM-DD"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A396-B2C3-754F-A91F-41C36AC7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Need to convert this string to a date</a:t>
            </a:r>
          </a:p>
          <a:p>
            <a:r>
              <a:rPr lang="en-US" dirty="0"/>
              <a:t>JS assumes that the new date is in UTC – no time zone</a:t>
            </a:r>
          </a:p>
          <a:p>
            <a:r>
              <a:rPr lang="en-US" dirty="0"/>
              <a:t>Need to adjust date into the browser's time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00A96-7855-FF42-B9CC-1404BAD4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69" y="2319045"/>
            <a:ext cx="4473031" cy="33644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889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2EE6-34A0-D941-B9E7-4227EBF1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data in table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A8A62-0068-0742-BB5D-DE209219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411287"/>
            <a:ext cx="10918011" cy="51927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165C-6458-F142-9379-F5ACA997F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411" y="1690688"/>
            <a:ext cx="5765800" cy="1581901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the table element, around line 40</a:t>
            </a:r>
          </a:p>
          <a:p>
            <a:r>
              <a:rPr lang="en-US" dirty="0"/>
              <a:t>Add a new </a:t>
            </a:r>
            <a:r>
              <a:rPr lang="en-US" dirty="0" err="1"/>
              <a:t>tr</a:t>
            </a:r>
            <a:r>
              <a:rPr lang="en-US" dirty="0"/>
              <a:t> element</a:t>
            </a:r>
          </a:p>
          <a:p>
            <a:r>
              <a:rPr lang="en-US" dirty="0"/>
              <a:t>Use v-for to iterate over student list and display info for each 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72ACC-02BF-5A4C-AF99-DD6E614AFDFB}"/>
              </a:ext>
            </a:extLst>
          </p:cNvPr>
          <p:cNvSpPr/>
          <p:nvPr/>
        </p:nvSpPr>
        <p:spPr>
          <a:xfrm>
            <a:off x="838200" y="4828674"/>
            <a:ext cx="5152211" cy="141170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41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EFE4-47D2-0A4A-81E6-972BC686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property </a:t>
            </a:r>
            <a:r>
              <a:rPr lang="en-US" b="1" dirty="0" err="1"/>
              <a:t>whenLocal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20FB9-1841-674A-BBE2-47E1C122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9" y="238626"/>
            <a:ext cx="9641262" cy="6619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39C713-536B-E948-8CAF-2F26E9BC3263}"/>
              </a:ext>
            </a:extLst>
          </p:cNvPr>
          <p:cNvSpPr/>
          <p:nvPr/>
        </p:nvSpPr>
        <p:spPr>
          <a:xfrm>
            <a:off x="689811" y="4122821"/>
            <a:ext cx="9144000" cy="23100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48CE-68D9-4940-BCA8-C4BB7D92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2694" y="593558"/>
            <a:ext cx="4231105" cy="3240505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Computed properties are calculated from data property/properties</a:t>
            </a:r>
          </a:p>
          <a:p>
            <a:r>
              <a:rPr lang="en-US" dirty="0"/>
              <a:t>If the data updates, the computed property automatically updates</a:t>
            </a:r>
          </a:p>
        </p:txBody>
      </p:sp>
    </p:spTree>
    <p:extLst>
      <p:ext uri="{BB962C8B-B14F-4D97-AF65-F5344CB8AC3E}">
        <p14:creationId xmlns:p14="http://schemas.microsoft.com/office/powerpoint/2010/main" val="4167750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32E0-39ED-2843-BC6B-DF33DD1D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 </a:t>
            </a:r>
            <a:r>
              <a:rPr lang="en-US" dirty="0" err="1"/>
              <a:t>Vue</a:t>
            </a:r>
            <a:r>
              <a:rPr lang="en-US" dirty="0"/>
              <a:t>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E415-9D81-3E40-98E4-AE626C3B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7147" cy="4351338"/>
          </a:xfrm>
        </p:spPr>
        <p:txBody>
          <a:bodyPr/>
          <a:lstStyle/>
          <a:p>
            <a:r>
              <a:rPr lang="en-US" dirty="0"/>
              <a:t>Date should be midnight on the date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B594D-C9A4-8647-BFD6-BB3F5FE4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0" y="2218824"/>
            <a:ext cx="5842000" cy="2933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1353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7287-4289-6343-ADB0-A4616ECD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AF7F-8A4F-5240-B967-CA8A53EE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v-on:click</a:t>
            </a:r>
            <a:endParaRPr lang="en-US" dirty="0"/>
          </a:p>
          <a:p>
            <a:r>
              <a:rPr lang="en-US" dirty="0"/>
              <a:t>In this example, the button is type=button so it doesn't try to submit the form, don't need the .prevent modifier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A16D5-7EDC-6942-86A5-D2DF3BE0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8" y="3824166"/>
            <a:ext cx="11804790" cy="13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58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A326-0BA1-A541-8A6A-EC304E25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6326" cy="1325563"/>
          </a:xfrm>
        </p:spPr>
        <p:txBody>
          <a:bodyPr/>
          <a:lstStyle/>
          <a:p>
            <a:r>
              <a:rPr lang="en-US" dirty="0"/>
              <a:t>Add methods, add submit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99DBC-E385-FC4C-B622-36312F33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599"/>
            <a:ext cx="4359442" cy="4043363"/>
          </a:xfrm>
        </p:spPr>
        <p:txBody>
          <a:bodyPr/>
          <a:lstStyle/>
          <a:p>
            <a:r>
              <a:rPr lang="en-US" dirty="0"/>
              <a:t>computed: { ... and filter {…. are collapsed in my editor, don't delete them</a:t>
            </a:r>
          </a:p>
          <a:p>
            <a:r>
              <a:rPr lang="en-US" dirty="0"/>
              <a:t>Add an example record, verify in dev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69185-EFE1-D844-8385-89672B09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8" y="4703510"/>
            <a:ext cx="5537200" cy="1739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9166-21F2-EA4F-9131-F6E5D4B3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774" y="0"/>
            <a:ext cx="5908174" cy="668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6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0B42-3258-9745-83ED-A49E7A57D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records in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9112-0D93-6742-AE7C-8DB12892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79821" cy="4351338"/>
          </a:xfrm>
        </p:spPr>
        <p:txBody>
          <a:bodyPr/>
          <a:lstStyle/>
          <a:p>
            <a:r>
              <a:rPr lang="en-US" dirty="0"/>
              <a:t>Use v-for to create one row per </a:t>
            </a:r>
            <a:r>
              <a:rPr lang="en-US" dirty="0" err="1"/>
              <a:t>activityRecord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7DF70-F5A6-B640-8432-FEB0D53C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317" y="1466181"/>
            <a:ext cx="7332439" cy="501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53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DA9D-5720-4040-88C0-1CCCC5B2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7BFD1-6B40-E644-B94A-D1D0EA5D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3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Records added – verify all data in show in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some input validation – don't accept blank fields, invalid dates, non-numerical values for </a:t>
            </a:r>
            <a:r>
              <a:rPr lang="en-US" dirty="0" err="1"/>
              <a:t>howLong</a:t>
            </a:r>
            <a:endParaRPr lang="en-US" dirty="0"/>
          </a:p>
          <a:p>
            <a:r>
              <a:rPr lang="en-US" dirty="0"/>
              <a:t>Sort by date </a:t>
            </a:r>
          </a:p>
          <a:p>
            <a:r>
              <a:rPr lang="en-US" dirty="0"/>
              <a:t>Format dates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E281F-65B2-AC4D-ACBA-3FB84EE1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32" y="2314534"/>
            <a:ext cx="9118600" cy="2603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185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C7E9-B931-B34D-BDE4-B786E077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586B3-D9B1-9748-AB1C-5C5703EE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.number modifier to the how long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0A2C-2320-1445-9FD5-C3961218E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" y="2807493"/>
            <a:ext cx="11801304" cy="16361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52E22D-AAB9-C647-BDA9-5008CD566A08}"/>
              </a:ext>
            </a:extLst>
          </p:cNvPr>
          <p:cNvCxnSpPr>
            <a:cxnSpLocks/>
          </p:cNvCxnSpPr>
          <p:nvPr/>
        </p:nvCxnSpPr>
        <p:spPr>
          <a:xfrm flipH="1" flipV="1">
            <a:off x="7379371" y="4102401"/>
            <a:ext cx="385008" cy="6825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135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C4CF-2783-4646-90F4-D5E085AE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3E44-9BA7-434A-9EFC-368349F7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validation</a:t>
            </a:r>
          </a:p>
          <a:p>
            <a:r>
              <a:rPr lang="en-US" dirty="0"/>
              <a:t>Data in a text input (even if it's type="number") is a string</a:t>
            </a:r>
          </a:p>
          <a:p>
            <a:r>
              <a:rPr lang="en-US" dirty="0"/>
              <a:t>.number modifier converts the data to a number, if it's possible to convert </a:t>
            </a:r>
          </a:p>
          <a:p>
            <a:r>
              <a:rPr lang="en-US" dirty="0"/>
              <a:t>If not, the original data is returned</a:t>
            </a:r>
          </a:p>
          <a:p>
            <a:r>
              <a:rPr lang="en-US" dirty="0"/>
              <a:t>"8" -&gt; 8</a:t>
            </a:r>
          </a:p>
          <a:p>
            <a:r>
              <a:rPr lang="en-US" dirty="0"/>
              <a:t>"8abc" -&gt; 8</a:t>
            </a:r>
          </a:p>
          <a:p>
            <a:r>
              <a:rPr lang="en-US" dirty="0"/>
              <a:t>"</a:t>
            </a:r>
            <a:r>
              <a:rPr lang="en-US" dirty="0" err="1"/>
              <a:t>abc</a:t>
            </a:r>
            <a:r>
              <a:rPr lang="en-US" dirty="0"/>
              <a:t>" -&gt; "</a:t>
            </a:r>
            <a:r>
              <a:rPr lang="en-US" dirty="0" err="1"/>
              <a:t>abc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37003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955C-9DA2-254A-9D64-29DE8089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errors array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468A3-E4CE-2140-AAA1-F32F08C6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7502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Empty array</a:t>
            </a:r>
          </a:p>
          <a:p>
            <a:r>
              <a:rPr lang="en-US" dirty="0"/>
              <a:t>Add error messages during validation</a:t>
            </a:r>
          </a:p>
          <a:p>
            <a:r>
              <a:rPr lang="en-US" dirty="0"/>
              <a:t>Will check the length of the array to check if there are any errors, before processing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AC9AC-0685-5440-9350-12FAE603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62" y="1825625"/>
            <a:ext cx="7871373" cy="44862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421B93-2219-9B42-91D3-47C5CF5A031B}"/>
              </a:ext>
            </a:extLst>
          </p:cNvPr>
          <p:cNvCxnSpPr>
            <a:cxnSpLocks/>
          </p:cNvCxnSpPr>
          <p:nvPr/>
        </p:nvCxnSpPr>
        <p:spPr>
          <a:xfrm>
            <a:off x="3946358" y="5693547"/>
            <a:ext cx="866276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24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483A-33AF-3149-8DF2-4A818CAB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11AAB-AD35-3B49-ABA9-7AD61A3E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15900"/>
            <a:ext cx="10976598" cy="6489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AA89-5DB8-BD4C-A21A-CFA94EFE0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332" y="3403599"/>
            <a:ext cx="4589826" cy="3125538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this.errors</a:t>
            </a:r>
            <a:r>
              <a:rPr lang="en-US" dirty="0"/>
              <a:t> to empty array</a:t>
            </a:r>
          </a:p>
          <a:p>
            <a:r>
              <a:rPr lang="en-US" dirty="0"/>
              <a:t>Check if the date is valid</a:t>
            </a:r>
          </a:p>
          <a:p>
            <a:r>
              <a:rPr lang="en-US" dirty="0"/>
              <a:t>Check if the how long is a valid, positive number</a:t>
            </a:r>
          </a:p>
          <a:p>
            <a:r>
              <a:rPr lang="en-US" dirty="0"/>
              <a:t>If no errors, create new record</a:t>
            </a:r>
          </a:p>
        </p:txBody>
      </p:sp>
    </p:spTree>
    <p:extLst>
      <p:ext uri="{BB962C8B-B14F-4D97-AF65-F5344CB8AC3E}">
        <p14:creationId xmlns:p14="http://schemas.microsoft.com/office/powerpoint/2010/main" val="284693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97B5-AD1C-3F44-8276-A4DFD7BC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</a:t>
            </a:r>
            <a:r>
              <a:rPr lang="en-US" dirty="0" err="1"/>
              <a:t>starID</a:t>
            </a:r>
            <a:r>
              <a:rPr lang="en-US" dirty="0"/>
              <a:t> in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ECB9-0925-8B4B-A923-85DEB0BD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6" y="898358"/>
            <a:ext cx="4616114" cy="5278605"/>
          </a:xfrm>
        </p:spPr>
        <p:txBody>
          <a:bodyPr/>
          <a:lstStyle/>
          <a:p>
            <a:r>
              <a:rPr lang="en-US" dirty="0"/>
              <a:t>We'll add the checkbox soon</a:t>
            </a:r>
          </a:p>
          <a:p>
            <a:endParaRPr lang="en-US" dirty="0"/>
          </a:p>
          <a:p>
            <a:r>
              <a:rPr lang="en-US" dirty="0"/>
              <a:t>Your turn: add another example student</a:t>
            </a:r>
          </a:p>
          <a:p>
            <a:r>
              <a:rPr lang="en-US" dirty="0"/>
              <a:t>Verify there are two rows, one for each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220D0-E118-D74C-AA27-0F23A6B1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66" y="1825625"/>
            <a:ext cx="5190347" cy="366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09A8F-D136-4C43-964E-349F502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441636"/>
            <a:ext cx="5728801" cy="18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9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D87F-6D11-C542-B687-0642629D8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use 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1A48-4D89-504D-B265-6518D1145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 for each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A7E6F-4E08-B242-97DD-155A58F4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31" y="2910972"/>
            <a:ext cx="6302635" cy="34009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D6C27D-2594-8042-9F1B-14A9F51A54F8}"/>
              </a:ext>
            </a:extLst>
          </p:cNvPr>
          <p:cNvCxnSpPr>
            <a:cxnSpLocks/>
          </p:cNvCxnSpPr>
          <p:nvPr/>
        </p:nvCxnSpPr>
        <p:spPr>
          <a:xfrm flipH="1">
            <a:off x="9256296" y="3867757"/>
            <a:ext cx="657725" cy="59090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860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87E9-20BC-B74C-B452-F8C769F8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errors to user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F405-98CB-734E-ADD3-466A6D15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431"/>
            <a:ext cx="5658853" cy="2583531"/>
          </a:xfrm>
        </p:spPr>
        <p:txBody>
          <a:bodyPr/>
          <a:lstStyle/>
          <a:p>
            <a:r>
              <a:rPr lang="en-US" dirty="0"/>
              <a:t>Add this to the template, above the form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6AEB4-4EA3-4145-BC30-DB9129CA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274"/>
            <a:ext cx="10776284" cy="1731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32FE4-DFF2-9D4E-989D-33AFCD92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101" y="3345770"/>
            <a:ext cx="3955699" cy="33066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0852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31E9-40FD-3749-A1DE-89D684E5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for formatting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C1A3-5458-874E-86E1-F9AD6442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isn't very readable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3008-6E92-A94B-96E4-6915592E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3" y="2616994"/>
            <a:ext cx="9144000" cy="1384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0939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9699-D463-3949-9885-851E80AA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filter: </a:t>
            </a:r>
            <a:r>
              <a:rPr lang="en-US" dirty="0" err="1"/>
              <a:t>shortDateFormat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7ADA-CA97-8247-870D-C8873CD94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to filters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80EF-3D7B-DE44-9419-BC0579F4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518" y="2953294"/>
            <a:ext cx="7826429" cy="29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37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8DA8-13E4-A84B-8880-18C05757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filter to when property in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6C71-268E-EB49-8436-C3462019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2841"/>
            <a:ext cx="10515600" cy="1284121"/>
          </a:xfrm>
        </p:spPr>
        <p:txBody>
          <a:bodyPr/>
          <a:lstStyle/>
          <a:p>
            <a:r>
              <a:rPr lang="en-US" dirty="0"/>
              <a:t>Run and test</a:t>
            </a:r>
          </a:p>
          <a:p>
            <a:r>
              <a:rPr lang="en-US" dirty="0"/>
              <a:t>Dates should be MM/DD/YYYY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718E4-4431-E942-B89F-E1FEC4B9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8" y="1825624"/>
            <a:ext cx="9377299" cy="277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E442E-255E-0A4D-9D0C-142459E5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68720"/>
            <a:ext cx="5372100" cy="1397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9341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F1035-CECF-3A4A-9B49-183C62D2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25" y="375668"/>
            <a:ext cx="10178047" cy="6300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53554-12F5-BA48-A304-F1096B75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68" y="11893"/>
            <a:ext cx="5498432" cy="918550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Sorting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6693F-353A-8246-907E-8C02B730A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936" y="3256547"/>
            <a:ext cx="4519863" cy="2920416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 dirty="0"/>
              <a:t>Modify submit() function</a:t>
            </a:r>
          </a:p>
          <a:p>
            <a:r>
              <a:rPr lang="en-US" dirty="0"/>
              <a:t>Sort with oldest first, most recent at the end</a:t>
            </a:r>
          </a:p>
          <a:p>
            <a:r>
              <a:rPr lang="en-US" dirty="0"/>
              <a:t>If you prefer, reverse the order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5EBE0-DE77-4E49-B1AA-9626F175CB61}"/>
              </a:ext>
            </a:extLst>
          </p:cNvPr>
          <p:cNvCxnSpPr>
            <a:cxnSpLocks/>
          </p:cNvCxnSpPr>
          <p:nvPr/>
        </p:nvCxnSpPr>
        <p:spPr>
          <a:xfrm>
            <a:off x="551007" y="5447892"/>
            <a:ext cx="793420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016BFCF-DD22-4979-8948-34BE202C09D3}"/>
              </a:ext>
            </a:extLst>
          </p:cNvPr>
          <p:cNvSpPr/>
          <p:nvPr/>
        </p:nvSpPr>
        <p:spPr>
          <a:xfrm>
            <a:off x="1344427" y="5308979"/>
            <a:ext cx="5302033" cy="8679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38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B376-1CF2-AE42-86BC-F69EECB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7CAF-F74B-AA49-9FC4-61FAF8C95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3989" cy="4351338"/>
          </a:xfrm>
        </p:spPr>
        <p:txBody>
          <a:bodyPr/>
          <a:lstStyle/>
          <a:p>
            <a:r>
              <a:rPr lang="en-US" dirty="0"/>
              <a:t>Add dates, verify oldest at the top of the table</a:t>
            </a:r>
          </a:p>
          <a:p>
            <a:r>
              <a:rPr lang="en-US" b="1" dirty="0"/>
              <a:t>Your turn </a:t>
            </a:r>
            <a:r>
              <a:rPr lang="en-US" dirty="0"/>
              <a:t>- can you modify the sort function to sort with most recent first?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64946-0A98-784E-A6BB-DE14359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71" y="3311358"/>
            <a:ext cx="8496300" cy="2641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226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6374-CFED-4842-8077-F742FA0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4369"/>
          </a:xfrm>
        </p:spPr>
        <p:txBody>
          <a:bodyPr/>
          <a:lstStyle/>
          <a:p>
            <a:r>
              <a:rPr lang="en-US" dirty="0"/>
              <a:t>Inline JavaScript expressions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CE0DC-1558-884A-ADA3-5024D5EA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71" y="1449494"/>
            <a:ext cx="10515600" cy="4351338"/>
          </a:xfrm>
        </p:spPr>
        <p:txBody>
          <a:bodyPr/>
          <a:lstStyle/>
          <a:p>
            <a:r>
              <a:rPr lang="en-US" dirty="0"/>
              <a:t>How many records? </a:t>
            </a:r>
          </a:p>
          <a:p>
            <a:r>
              <a:rPr lang="en-US" dirty="0"/>
              <a:t>Replace this   ----&gt;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With this – note the {{ }} syntax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38DB1-F29D-F447-B4B7-469CF4578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77" y="1477509"/>
            <a:ext cx="5943740" cy="93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C982B-A289-8B48-B003-CF11C59B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" y="4318471"/>
            <a:ext cx="10641956" cy="18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7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9DA8-70FB-AD4B-A261-312A4330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FB78-A8AE-2D4D-8B88-9CC98F703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JavaScript should be used minimally</a:t>
            </a:r>
          </a:p>
          <a:p>
            <a:r>
              <a:rPr lang="en-US" dirty="0"/>
              <a:t>It's usually best to keep logic out of your templates</a:t>
            </a:r>
          </a:p>
          <a:p>
            <a:r>
              <a:rPr lang="en-US" b="1" dirty="0"/>
              <a:t>Your turn: </a:t>
            </a:r>
            <a:r>
              <a:rPr lang="en-US" dirty="0"/>
              <a:t>can you re-implement the count as a computed property?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5961A-6B37-874E-A74D-39E454E7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42" y="3540949"/>
            <a:ext cx="6519885" cy="27709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3832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6BE08-C747-7940-9CBC-5CF3C36B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59" y="698961"/>
            <a:ext cx="11798133" cy="5312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98416-89CB-5E4F-80BA-FC56FBC8A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58" y="255337"/>
            <a:ext cx="5578642" cy="1161299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/>
              <a:t>totalHours</a:t>
            </a:r>
            <a:r>
              <a:rPr lang="en-US" dirty="0"/>
              <a:t> computed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E8C9-A815-564F-B1DC-A27117B71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4908884"/>
            <a:ext cx="7299158" cy="1716505"/>
          </a:xfr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reduce</a:t>
            </a:r>
            <a:r>
              <a:rPr lang="en-US" dirty="0"/>
              <a:t> method calculates the total. Could also use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total = 0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this.activityRecords.forEach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(function(record) {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total +=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record.howLong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 </a:t>
            </a:r>
          </a:p>
        </p:txBody>
      </p:sp>
    </p:spTree>
    <p:extLst>
      <p:ext uri="{BB962C8B-B14F-4D97-AF65-F5344CB8AC3E}">
        <p14:creationId xmlns:p14="http://schemas.microsoft.com/office/powerpoint/2010/main" val="321555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3A5D5-F7EE-6640-86D6-506D60BB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63" y="1825625"/>
            <a:ext cx="11445473" cy="44862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28035-9B06-1143-BFB6-517B12DA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79C4-48CA-9E40-A5F2-7B24722E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571501"/>
            <a:ext cx="5455920" cy="2766059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/>
              <a:t>Add two new properties to data</a:t>
            </a:r>
          </a:p>
          <a:p>
            <a:r>
              <a:rPr lang="en-US" dirty="0"/>
              <a:t>These will be linked to the name and star ID input using v-model </a:t>
            </a:r>
          </a:p>
          <a:p>
            <a:r>
              <a:rPr lang="en-US" dirty="0"/>
              <a:t>So the app will be able to read what the user has typed into the inputs </a:t>
            </a:r>
          </a:p>
        </p:txBody>
      </p:sp>
    </p:spTree>
    <p:extLst>
      <p:ext uri="{BB962C8B-B14F-4D97-AF65-F5344CB8AC3E}">
        <p14:creationId xmlns:p14="http://schemas.microsoft.com/office/powerpoint/2010/main" val="25733920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F63A-22BA-084E-9683-90052DFC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94311-B9DC-1249-8450-F5EC1F1F9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43989" cy="4351338"/>
          </a:xfrm>
        </p:spPr>
        <p:txBody>
          <a:bodyPr/>
          <a:lstStyle/>
          <a:p>
            <a:r>
              <a:rPr lang="en-US" dirty="0"/>
              <a:t>Total displayed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EF667-A3FA-2F47-93A6-3F65A4EC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34" y="1825625"/>
            <a:ext cx="6896100" cy="3594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67140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5BDA-80E2-3245-8602-F698B5D0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broken down by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A205-0EBC-F94F-BFE0-92FD18F9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computed property – add to the computed properties</a:t>
            </a:r>
          </a:p>
          <a:p>
            <a:r>
              <a:rPr lang="en-US" dirty="0"/>
              <a:t>For each type, filter the records for that type and add up all the hours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6A111-7B8A-CE47-BD2B-F256198D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23" y="3154489"/>
            <a:ext cx="11629954" cy="302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68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4C09-FC65-9646-8605-7524BF42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– use v-for to display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BE8B-8039-2545-BC07-71D6403A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totalHoursByType</a:t>
            </a:r>
            <a:r>
              <a:rPr lang="en-US" dirty="0"/>
              <a:t> is an object</a:t>
            </a:r>
          </a:p>
          <a:p>
            <a:r>
              <a:rPr lang="en-US" dirty="0"/>
              <a:t>Watch the order of arguments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3C067-E560-804C-9D27-3E3C772D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6" y="2839243"/>
            <a:ext cx="11602471" cy="27754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129682-FBB6-B947-94FC-11D4DB80BD81}"/>
              </a:ext>
            </a:extLst>
          </p:cNvPr>
          <p:cNvCxnSpPr>
            <a:cxnSpLocks/>
          </p:cNvCxnSpPr>
          <p:nvPr/>
        </p:nvCxnSpPr>
        <p:spPr>
          <a:xfrm>
            <a:off x="-24734" y="4740463"/>
            <a:ext cx="793420" cy="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8FA332-9F3D-CF47-8F3A-FC256EB28BD1}"/>
              </a:ext>
            </a:extLst>
          </p:cNvPr>
          <p:cNvCxnSpPr>
            <a:cxnSpLocks/>
          </p:cNvCxnSpPr>
          <p:nvPr/>
        </p:nvCxnSpPr>
        <p:spPr>
          <a:xfrm flipH="1" flipV="1">
            <a:off x="6173211" y="5083948"/>
            <a:ext cx="259673" cy="81190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BBC14-A067-0346-9111-A6539BF3F0BF}"/>
              </a:ext>
            </a:extLst>
          </p:cNvPr>
          <p:cNvCxnSpPr>
            <a:cxnSpLocks/>
          </p:cNvCxnSpPr>
          <p:nvPr/>
        </p:nvCxnSpPr>
        <p:spPr>
          <a:xfrm flipH="1" flipV="1">
            <a:off x="5485065" y="5093391"/>
            <a:ext cx="161756" cy="80245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2D5165-67C2-0442-9C25-9E06E246AE35}"/>
              </a:ext>
            </a:extLst>
          </p:cNvPr>
          <p:cNvSpPr txBox="1"/>
          <p:nvPr/>
        </p:nvSpPr>
        <p:spPr>
          <a:xfrm>
            <a:off x="5125157" y="5952012"/>
            <a:ext cx="1941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value     key</a:t>
            </a:r>
          </a:p>
        </p:txBody>
      </p:sp>
    </p:spTree>
    <p:extLst>
      <p:ext uri="{BB962C8B-B14F-4D97-AF65-F5344CB8AC3E}">
        <p14:creationId xmlns:p14="http://schemas.microsoft.com/office/powerpoint/2010/main" val="293469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1E2B-EB0C-FA44-BB1D-58EEEE4C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F06F-5F99-3046-8447-222AE3BDC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example records, verify sums are correct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025F5-1B79-154C-AF1E-10E82E87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718" y="3213767"/>
            <a:ext cx="7427348" cy="280277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5291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073A-C8A9-7746-9C3D-9D5FA6B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CF75-6102-A74E-B0F9-139F7A4D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14" y="1825625"/>
            <a:ext cx="10515600" cy="4351338"/>
          </a:xfrm>
        </p:spPr>
        <p:txBody>
          <a:bodyPr/>
          <a:lstStyle/>
          <a:p>
            <a:r>
              <a:rPr lang="en-US" dirty="0"/>
              <a:t>v-</a:t>
            </a:r>
            <a:r>
              <a:rPr lang="en-US" dirty="0" err="1"/>
              <a:t>model.lazy</a:t>
            </a:r>
            <a:r>
              <a:rPr lang="en-US" dirty="0"/>
              <a:t> modifier</a:t>
            </a:r>
          </a:p>
          <a:p>
            <a:r>
              <a:rPr lang="en-US" dirty="0"/>
              <a:t>Data is updated after a change event, not an input event</a:t>
            </a:r>
          </a:p>
          <a:p>
            <a:r>
              <a:rPr lang="en-US" dirty="0"/>
              <a:t>In a text input, the input event fires after every keystroke</a:t>
            </a:r>
          </a:p>
          <a:p>
            <a:r>
              <a:rPr lang="en-US" dirty="0"/>
              <a:t>the change event fires when the user navigates away from a textbox</a:t>
            </a:r>
          </a:p>
          <a:p>
            <a:r>
              <a:rPr lang="en-US" dirty="0"/>
              <a:t>If you only need to make updates once the user has typed the entire text, not as they are typing, use the .lazy modifier </a:t>
            </a:r>
          </a:p>
          <a:p>
            <a:endParaRPr lang="en-US" dirty="0"/>
          </a:p>
          <a:p>
            <a:r>
              <a:rPr lang="en-US" dirty="0"/>
              <a:t>Can use number and lazy modifiers together </a:t>
            </a:r>
          </a:p>
        </p:txBody>
      </p:sp>
    </p:spTree>
    <p:extLst>
      <p:ext uri="{BB962C8B-B14F-4D97-AF65-F5344CB8AC3E}">
        <p14:creationId xmlns:p14="http://schemas.microsoft.com/office/powerpoint/2010/main" val="2233585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CD6E-2EC6-634F-A2B3-FC4B26D2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.lazy to hours text input, date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B14B-D13E-5A42-93BE-D78259C6C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value of either input, watch the </a:t>
            </a:r>
            <a:r>
              <a:rPr lang="en-US" dirty="0" err="1"/>
              <a:t>vue</a:t>
            </a:r>
            <a:r>
              <a:rPr lang="en-US" dirty="0"/>
              <a:t> dev tools – when do the values change?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A6AF1-A2E9-074E-8830-DC87EB93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5" y="2751931"/>
            <a:ext cx="11071830" cy="35599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FE3673-4662-8048-A3B5-3044D8FE74E3}"/>
              </a:ext>
            </a:extLst>
          </p:cNvPr>
          <p:cNvCxnSpPr>
            <a:cxnSpLocks/>
          </p:cNvCxnSpPr>
          <p:nvPr/>
        </p:nvCxnSpPr>
        <p:spPr>
          <a:xfrm flipH="1" flipV="1">
            <a:off x="8053140" y="6045802"/>
            <a:ext cx="593554" cy="50455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8281AD-7F88-1345-A5D2-5F3E2B17797A}"/>
              </a:ext>
            </a:extLst>
          </p:cNvPr>
          <p:cNvCxnSpPr>
            <a:cxnSpLocks/>
          </p:cNvCxnSpPr>
          <p:nvPr/>
        </p:nvCxnSpPr>
        <p:spPr>
          <a:xfrm flipH="1" flipV="1">
            <a:off x="8221581" y="4235147"/>
            <a:ext cx="425113" cy="59353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51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6514-D85C-5141-AB9C-0D0F9472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F94BE-DF2B-8249-AF80-47169B82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5" y="1825625"/>
            <a:ext cx="1180698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Verify everything is working as described </a:t>
            </a:r>
          </a:p>
          <a:p>
            <a:endParaRPr lang="en-US" dirty="0"/>
          </a:p>
          <a:p>
            <a:r>
              <a:rPr lang="en-US" dirty="0"/>
              <a:t>Create a new GitHub repository </a:t>
            </a:r>
          </a:p>
          <a:p>
            <a:r>
              <a:rPr lang="en-US" dirty="0"/>
              <a:t>In your terminal, run these commands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b="1" dirty="0"/>
              <a:t>							// adds all the changes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commit –m 'lab work'</a:t>
            </a:r>
            <a:r>
              <a:rPr lang="en-US" b="1" dirty="0"/>
              <a:t>				// commit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checkout master</a:t>
            </a:r>
            <a:r>
              <a:rPr lang="en-US" b="1" dirty="0"/>
              <a:t>					// checkout master branch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merge base</a:t>
            </a:r>
            <a:r>
              <a:rPr lang="en-US" b="1" dirty="0"/>
              <a:t>					   // merge your work into master branch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remote set-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origin 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your-</a:t>
            </a:r>
            <a:r>
              <a:rPr lang="en-US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-repo    	</a:t>
            </a:r>
            <a:r>
              <a:rPr lang="en-US" b="1" dirty="0"/>
              <a:t>// change the remote to your GitHub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git push origin master</a:t>
            </a:r>
            <a:r>
              <a:rPr lang="en-US" b="1" dirty="0"/>
              <a:t>					// push work </a:t>
            </a:r>
          </a:p>
        </p:txBody>
      </p:sp>
    </p:spTree>
    <p:extLst>
      <p:ext uri="{BB962C8B-B14F-4D97-AF65-F5344CB8AC3E}">
        <p14:creationId xmlns:p14="http://schemas.microsoft.com/office/powerpoint/2010/main" val="4277580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3E4-4636-A847-82AF-1854E5B6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11CF-9A7B-4D43-8CCF-C57E030D0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2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1185-AF6B-D34E-BE2A-340472D6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321F-BDE7-0B43-9815-ADFAB2CDF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296"/>
            <a:ext cx="10515600" cy="4351338"/>
          </a:xfrm>
        </p:spPr>
        <p:txBody>
          <a:bodyPr/>
          <a:lstStyle/>
          <a:p>
            <a:r>
              <a:rPr lang="en-US" dirty="0"/>
              <a:t>Find the form, about lines 22</a:t>
            </a:r>
          </a:p>
          <a:p>
            <a:r>
              <a:rPr lang="en-US" dirty="0"/>
              <a:t>Add v-model attribute to each input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D7ED1-A263-B24D-BEDE-EDEC2B97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82" y="2753677"/>
            <a:ext cx="11341836" cy="35582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E410E7-EB3C-4D42-A727-B241E7AF7E1B}"/>
              </a:ext>
            </a:extLst>
          </p:cNvPr>
          <p:cNvCxnSpPr>
            <a:cxnSpLocks/>
          </p:cNvCxnSpPr>
          <p:nvPr/>
        </p:nvCxnSpPr>
        <p:spPr>
          <a:xfrm flipH="1">
            <a:off x="9813471" y="2962548"/>
            <a:ext cx="849086" cy="6357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55E724-7568-814C-9695-46CC3234D49F}"/>
              </a:ext>
            </a:extLst>
          </p:cNvPr>
          <p:cNvCxnSpPr>
            <a:cxnSpLocks/>
          </p:cNvCxnSpPr>
          <p:nvPr/>
        </p:nvCxnSpPr>
        <p:spPr>
          <a:xfrm flipH="1">
            <a:off x="9666515" y="4451844"/>
            <a:ext cx="849086" cy="75929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2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2513</Words>
  <Application>Microsoft Office PowerPoint</Application>
  <PresentationFormat>Widescreen</PresentationFormat>
  <Paragraphs>360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Consolas</vt:lpstr>
      <vt:lpstr>Office Theme</vt:lpstr>
      <vt:lpstr>Vue </vt:lpstr>
      <vt:lpstr>Starter code </vt:lpstr>
      <vt:lpstr>Student sign-in page – working app</vt:lpstr>
      <vt:lpstr>Most of the HTML is written for you</vt:lpstr>
      <vt:lpstr>Create new Vue app</vt:lpstr>
      <vt:lpstr>Displaying data in table </vt:lpstr>
      <vt:lpstr>Name, starID in table</vt:lpstr>
      <vt:lpstr>Adding new student</vt:lpstr>
      <vt:lpstr>v-model</vt:lpstr>
      <vt:lpstr>Check in the Vue dev tools</vt:lpstr>
      <vt:lpstr>Connect the add button</vt:lpstr>
      <vt:lpstr>Define addStudent</vt:lpstr>
      <vt:lpstr>Run and test… not working?</vt:lpstr>
      <vt:lpstr>Run and test</vt:lpstr>
      <vt:lpstr>Remove info from form after adding student</vt:lpstr>
      <vt:lpstr>Validation</vt:lpstr>
      <vt:lpstr>Validation – trimming whitespace</vt:lpstr>
      <vt:lpstr>Error message</vt:lpstr>
      <vt:lpstr>Clear and set error </vt:lpstr>
      <vt:lpstr>Display error in template</vt:lpstr>
      <vt:lpstr>Why a list of errors? Why not a string?</vt:lpstr>
      <vt:lpstr>Sort students in alphabetical order </vt:lpstr>
      <vt:lpstr>JS Ternary operator</vt:lpstr>
      <vt:lpstr>Student present/absent checkbox</vt:lpstr>
      <vt:lpstr>Checkboxes – look at dev tools</vt:lpstr>
      <vt:lpstr>Welcome message</vt:lpstr>
      <vt:lpstr>Modify checkbox</vt:lpstr>
      <vt:lpstr>New Data Properties</vt:lpstr>
      <vt:lpstr>Add checked(student) function to methods</vt:lpstr>
      <vt:lpstr>Display message in template</vt:lpstr>
      <vt:lpstr>Conditionally seeing the message</vt:lpstr>
      <vt:lpstr>Add v-if to message alert</vt:lpstr>
      <vt:lpstr>Fading - transition</vt:lpstr>
      <vt:lpstr>Transitions – in student.css</vt:lpstr>
      <vt:lpstr>v-bind </vt:lpstr>
      <vt:lpstr>Look at the HTML elements in dev tool</vt:lpstr>
      <vt:lpstr>Add styles for  .present-true and .present-false classes in student.css</vt:lpstr>
      <vt:lpstr>v-bind vs v-model</vt:lpstr>
      <vt:lpstr>v-if and v-else</vt:lpstr>
      <vt:lpstr>v-show </vt:lpstr>
      <vt:lpstr>@ shortcut </vt:lpstr>
      <vt:lpstr>Logical OR operator in JS</vt:lpstr>
      <vt:lpstr>Activity Tracker App</vt:lpstr>
      <vt:lpstr>Activity time tracker</vt:lpstr>
      <vt:lpstr>Create new Vue app</vt:lpstr>
      <vt:lpstr>Display the activity in the title </vt:lpstr>
      <vt:lpstr>Display the activity name in the input label</vt:lpstr>
      <vt:lpstr>Filters - modify data in the  template</vt:lpstr>
      <vt:lpstr>Use filter in template</vt:lpstr>
      <vt:lpstr>Entering new records</vt:lpstr>
      <vt:lpstr>v-model, how long? </vt:lpstr>
      <vt:lpstr>What type? </vt:lpstr>
      <vt:lpstr>Select and options – v-model and v-for</vt:lpstr>
      <vt:lpstr>Run and test </vt:lpstr>
      <vt:lpstr>Radio buttons</vt:lpstr>
      <vt:lpstr>Radio buttons</vt:lpstr>
      <vt:lpstr>Verify in Vue dev tools</vt:lpstr>
      <vt:lpstr>What's left? The date</vt:lpstr>
      <vt:lpstr>when is a string in the format "YYYY-MM-DD"</vt:lpstr>
      <vt:lpstr>Computed property whenLocal</vt:lpstr>
      <vt:lpstr>Verify in Vue dev tools</vt:lpstr>
      <vt:lpstr>submit button</vt:lpstr>
      <vt:lpstr>Add methods, add submit function</vt:lpstr>
      <vt:lpstr>Displaying records in table</vt:lpstr>
      <vt:lpstr>Test</vt:lpstr>
      <vt:lpstr>Validation </vt:lpstr>
      <vt:lpstr>.number</vt:lpstr>
      <vt:lpstr>Add errors array to data</vt:lpstr>
      <vt:lpstr>submit method</vt:lpstr>
      <vt:lpstr>Test – use dev tools</vt:lpstr>
      <vt:lpstr>Display errors to user </vt:lpstr>
      <vt:lpstr>Filter for formatting dates</vt:lpstr>
      <vt:lpstr>New filter: shortDateFormat</vt:lpstr>
      <vt:lpstr>Apply filter to when property in table</vt:lpstr>
      <vt:lpstr>Sorting records</vt:lpstr>
      <vt:lpstr>Run and test</vt:lpstr>
      <vt:lpstr>Inline JavaScript expressions </vt:lpstr>
      <vt:lpstr>Number of records</vt:lpstr>
      <vt:lpstr>totalHours computed property</vt:lpstr>
      <vt:lpstr>Run and test</vt:lpstr>
      <vt:lpstr>Total broken down by type</vt:lpstr>
      <vt:lpstr>Template – use v-for to display list </vt:lpstr>
      <vt:lpstr>Run and test</vt:lpstr>
      <vt:lpstr>.lazy</vt:lpstr>
      <vt:lpstr>Add .lazy to hours text input, date input</vt:lpstr>
      <vt:lpstr>Finishing up</vt:lpstr>
      <vt:lpstr>Lab in D2L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</dc:title>
  <dc:creator>Microsoft Office User</dc:creator>
  <cp:lastModifiedBy>Clara James</cp:lastModifiedBy>
  <cp:revision>79</cp:revision>
  <dcterms:created xsi:type="dcterms:W3CDTF">2019-02-28T19:10:20Z</dcterms:created>
  <dcterms:modified xsi:type="dcterms:W3CDTF">2019-10-09T18:45:35Z</dcterms:modified>
</cp:coreProperties>
</file>